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3" r:id="rId2"/>
    <p:sldMasterId id="2147483724" r:id="rId3"/>
  </p:sldMasterIdLst>
  <p:notesMasterIdLst>
    <p:notesMasterId r:id="rId22"/>
  </p:notesMasterIdLst>
  <p:sldIdLst>
    <p:sldId id="258" r:id="rId4"/>
    <p:sldId id="1913" r:id="rId5"/>
    <p:sldId id="729" r:id="rId6"/>
    <p:sldId id="730" r:id="rId7"/>
    <p:sldId id="619" r:id="rId8"/>
    <p:sldId id="766" r:id="rId9"/>
    <p:sldId id="731" r:id="rId10"/>
    <p:sldId id="732" r:id="rId11"/>
    <p:sldId id="750" r:id="rId12"/>
    <p:sldId id="749" r:id="rId13"/>
    <p:sldId id="733" r:id="rId14"/>
    <p:sldId id="645" r:id="rId15"/>
    <p:sldId id="734" r:id="rId16"/>
    <p:sldId id="735" r:id="rId17"/>
    <p:sldId id="736" r:id="rId18"/>
    <p:sldId id="711" r:id="rId19"/>
    <p:sldId id="642" r:id="rId20"/>
    <p:sldId id="723" r:id="rId21"/>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3FAF49"/>
    <a:srgbClr val="0033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7" autoAdjust="0"/>
    <p:restoredTop sz="93234" autoAdjust="0"/>
  </p:normalViewPr>
  <p:slideViewPr>
    <p:cSldViewPr>
      <p:cViewPr varScale="1">
        <p:scale>
          <a:sx n="77" d="100"/>
          <a:sy n="77" d="100"/>
        </p:scale>
        <p:origin x="998" y="3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6" d="100"/>
          <a:sy n="46" d="100"/>
        </p:scale>
        <p:origin x="2767" y="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haynes:Dropbox:GrassRoots_Work:womens_survey:Simple_freq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Sheet1!$H$64:$H$74</c:f>
              <c:strCache>
                <c:ptCount val="11"/>
                <c:pt idx="0">
                  <c:v>Tax credit is an incentive</c:v>
                </c:pt>
                <c:pt idx="1">
                  <c:v>Other</c:v>
                </c:pt>
                <c:pt idx="2">
                  <c:v>Invited to join by a friend/ family member.</c:v>
                </c:pt>
                <c:pt idx="3">
                  <c:v>Activity for me to do with my family and/or friends</c:v>
                </c:pt>
                <c:pt idx="4">
                  <c:v>It makes me feel good</c:v>
                </c:pt>
                <c:pt idx="5">
                  <c:v>Easy way to connect with like-minded people</c:v>
                </c:pt>
                <c:pt idx="6">
                  <c:v>To meet other people who fish</c:v>
                </c:pt>
                <c:pt idx="7">
                  <c:v>To participate in conservation events and activities</c:v>
                </c:pt>
                <c:pt idx="8">
                  <c:v>Important to positively contribute to society</c:v>
                </c:pt>
                <c:pt idx="9">
                  <c:v>I believe in the mission</c:v>
                </c:pt>
                <c:pt idx="10">
                  <c:v>Important to improve trout and salmon habitat</c:v>
                </c:pt>
              </c:strCache>
            </c:strRef>
          </c:cat>
          <c:val>
            <c:numRef>
              <c:f>Sheet1!$I$64:$I$74</c:f>
              <c:numCache>
                <c:formatCode>0%</c:formatCode>
                <c:ptCount val="11"/>
                <c:pt idx="0">
                  <c:v>0.03</c:v>
                </c:pt>
                <c:pt idx="1">
                  <c:v>0.08</c:v>
                </c:pt>
                <c:pt idx="2">
                  <c:v>0.09</c:v>
                </c:pt>
                <c:pt idx="3">
                  <c:v>0.17</c:v>
                </c:pt>
                <c:pt idx="4">
                  <c:v>0.32</c:v>
                </c:pt>
                <c:pt idx="5">
                  <c:v>0.33</c:v>
                </c:pt>
                <c:pt idx="6">
                  <c:v>0.36</c:v>
                </c:pt>
                <c:pt idx="7">
                  <c:v>0.42</c:v>
                </c:pt>
                <c:pt idx="8">
                  <c:v>0.48</c:v>
                </c:pt>
                <c:pt idx="9">
                  <c:v>0.73</c:v>
                </c:pt>
                <c:pt idx="10">
                  <c:v>0.78</c:v>
                </c:pt>
              </c:numCache>
            </c:numRef>
          </c:val>
          <c:extLst>
            <c:ext xmlns:c16="http://schemas.microsoft.com/office/drawing/2014/chart" uri="{C3380CC4-5D6E-409C-BE32-E72D297353CC}">
              <c16:uniqueId val="{00000000-E4A6-4236-9E7A-4EA82DDBFBB5}"/>
            </c:ext>
          </c:extLst>
        </c:ser>
        <c:dLbls>
          <c:showLegendKey val="0"/>
          <c:showVal val="0"/>
          <c:showCatName val="0"/>
          <c:showSerName val="0"/>
          <c:showPercent val="0"/>
          <c:showBubbleSize val="0"/>
        </c:dLbls>
        <c:gapWidth val="150"/>
        <c:shape val="box"/>
        <c:axId val="106436480"/>
        <c:axId val="106438016"/>
        <c:axId val="0"/>
      </c:bar3DChart>
      <c:catAx>
        <c:axId val="106436480"/>
        <c:scaling>
          <c:orientation val="minMax"/>
        </c:scaling>
        <c:delete val="0"/>
        <c:axPos val="l"/>
        <c:numFmt formatCode="General" sourceLinked="0"/>
        <c:majorTickMark val="out"/>
        <c:minorTickMark val="none"/>
        <c:tickLblPos val="nextTo"/>
        <c:crossAx val="106438016"/>
        <c:crosses val="autoZero"/>
        <c:auto val="1"/>
        <c:lblAlgn val="ctr"/>
        <c:lblOffset val="100"/>
        <c:noMultiLvlLbl val="0"/>
      </c:catAx>
      <c:valAx>
        <c:axId val="106438016"/>
        <c:scaling>
          <c:orientation val="minMax"/>
        </c:scaling>
        <c:delete val="0"/>
        <c:axPos val="b"/>
        <c:majorGridlines/>
        <c:numFmt formatCode="0%" sourceLinked="1"/>
        <c:majorTickMark val="out"/>
        <c:minorTickMark val="none"/>
        <c:tickLblPos val="nextTo"/>
        <c:crossAx val="106436480"/>
        <c:crosses val="autoZero"/>
        <c:crossBetween val="between"/>
      </c:valAx>
    </c:plotArea>
    <c:plotVisOnly val="1"/>
    <c:dispBlanksAs val="gap"/>
    <c:showDLblsOverMax val="0"/>
  </c:chart>
  <c:spPr>
    <a:ln>
      <a:solidFill>
        <a:schemeClr val="tx2"/>
      </a:solidFill>
    </a:ln>
  </c:spPr>
  <c:txPr>
    <a:bodyPr/>
    <a:lstStyle/>
    <a:p>
      <a:pPr>
        <a:defRPr b="1">
          <a:solidFill>
            <a:schemeClr val="tx2"/>
          </a:solidFill>
          <a:latin typeface="Georgia" panose="02040502050405020303"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414835410810979E-2"/>
          <c:y val="3.7347849990627242E-2"/>
          <c:w val="0.93027717547310873"/>
          <c:h val="0.79539892081217123"/>
        </c:manualLayout>
      </c:layout>
      <c:area3DChart>
        <c:grouping val="standard"/>
        <c:varyColors val="0"/>
        <c:ser>
          <c:idx val="0"/>
          <c:order val="0"/>
          <c:tx>
            <c:strRef>
              <c:f>Sheet1!$B$1</c:f>
              <c:strCache>
                <c:ptCount val="1"/>
                <c:pt idx="0">
                  <c:v>2011%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Sheet1!$A$2:$A$9</c:f>
              <c:strCache>
                <c:ptCount val="8"/>
                <c:pt idx="0">
                  <c:v>-25</c:v>
                </c:pt>
                <c:pt idx="1">
                  <c:v>25-34</c:v>
                </c:pt>
                <c:pt idx="2">
                  <c:v>35-44</c:v>
                </c:pt>
                <c:pt idx="3">
                  <c:v>45-54</c:v>
                </c:pt>
                <c:pt idx="4">
                  <c:v>55-64</c:v>
                </c:pt>
                <c:pt idx="5">
                  <c:v>65-69</c:v>
                </c:pt>
                <c:pt idx="6">
                  <c:v>70-74</c:v>
                </c:pt>
                <c:pt idx="7">
                  <c:v>75+</c:v>
                </c:pt>
              </c:strCache>
            </c:strRef>
          </c:cat>
          <c:val>
            <c:numRef>
              <c:f>Sheet1!$B$2:$B$9</c:f>
              <c:numCache>
                <c:formatCode>General</c:formatCode>
                <c:ptCount val="8"/>
                <c:pt idx="0">
                  <c:v>2.3113796047015565</c:v>
                </c:pt>
                <c:pt idx="1">
                  <c:v>3.3652899074134872</c:v>
                </c:pt>
                <c:pt idx="2">
                  <c:v>8.2523474949110245</c:v>
                </c:pt>
                <c:pt idx="3">
                  <c:v>17.074331866833013</c:v>
                </c:pt>
                <c:pt idx="4">
                  <c:v>32.441394707466017</c:v>
                </c:pt>
                <c:pt idx="5">
                  <c:v>16.251887845557818</c:v>
                </c:pt>
                <c:pt idx="6">
                  <c:v>10.21570687504104</c:v>
                </c:pt>
                <c:pt idx="7">
                  <c:v>10.087661698076039</c:v>
                </c:pt>
              </c:numCache>
            </c:numRef>
          </c:val>
          <c:extLst>
            <c:ext xmlns:c16="http://schemas.microsoft.com/office/drawing/2014/chart" uri="{C3380CC4-5D6E-409C-BE32-E72D297353CC}">
              <c16:uniqueId val="{00000000-5688-4487-8592-57534BBA6A0D}"/>
            </c:ext>
          </c:extLst>
        </c:ser>
        <c:ser>
          <c:idx val="1"/>
          <c:order val="1"/>
          <c:tx>
            <c:strRef>
              <c:f>Sheet1!$C$1</c:f>
              <c:strCache>
                <c:ptCount val="1"/>
                <c:pt idx="0">
                  <c:v>2015%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Sheet1!$A$2:$A$9</c:f>
              <c:strCache>
                <c:ptCount val="8"/>
                <c:pt idx="0">
                  <c:v>-25</c:v>
                </c:pt>
                <c:pt idx="1">
                  <c:v>25-34</c:v>
                </c:pt>
                <c:pt idx="2">
                  <c:v>35-44</c:v>
                </c:pt>
                <c:pt idx="3">
                  <c:v>45-54</c:v>
                </c:pt>
                <c:pt idx="4">
                  <c:v>55-64</c:v>
                </c:pt>
                <c:pt idx="5">
                  <c:v>65-69</c:v>
                </c:pt>
                <c:pt idx="6">
                  <c:v>70-74</c:v>
                </c:pt>
                <c:pt idx="7">
                  <c:v>75+</c:v>
                </c:pt>
              </c:strCache>
            </c:strRef>
          </c:cat>
          <c:val>
            <c:numRef>
              <c:f>Sheet1!$C$2:$C$9</c:f>
              <c:numCache>
                <c:formatCode>General</c:formatCode>
                <c:ptCount val="8"/>
                <c:pt idx="0">
                  <c:v>0.91584854094182178</c:v>
                </c:pt>
                <c:pt idx="1">
                  <c:v>4.3582760726088594</c:v>
                </c:pt>
                <c:pt idx="2">
                  <c:v>7.7425544905653068</c:v>
                </c:pt>
                <c:pt idx="3">
                  <c:v>12.610604460037022</c:v>
                </c:pt>
                <c:pt idx="4">
                  <c:v>22.896213523545544</c:v>
                </c:pt>
                <c:pt idx="5">
                  <c:v>15.917350726379345</c:v>
                </c:pt>
                <c:pt idx="6">
                  <c:v>16.154792940697597</c:v>
                </c:pt>
                <c:pt idx="7">
                  <c:v>19.404359245224505</c:v>
                </c:pt>
              </c:numCache>
            </c:numRef>
          </c:val>
          <c:extLst>
            <c:ext xmlns:c16="http://schemas.microsoft.com/office/drawing/2014/chart" uri="{C3380CC4-5D6E-409C-BE32-E72D297353CC}">
              <c16:uniqueId val="{00000001-5688-4487-8592-57534BBA6A0D}"/>
            </c:ext>
          </c:extLst>
        </c:ser>
        <c:ser>
          <c:idx val="2"/>
          <c:order val="2"/>
          <c:tx>
            <c:strRef>
              <c:f>Sheet1!$D$1</c:f>
              <c:strCache>
                <c:ptCount val="1"/>
                <c:pt idx="0">
                  <c:v>2019%</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Sheet1!$A$2:$A$9</c:f>
              <c:strCache>
                <c:ptCount val="8"/>
                <c:pt idx="0">
                  <c:v>-25</c:v>
                </c:pt>
                <c:pt idx="1">
                  <c:v>25-34</c:v>
                </c:pt>
                <c:pt idx="2">
                  <c:v>35-44</c:v>
                </c:pt>
                <c:pt idx="3">
                  <c:v>45-54</c:v>
                </c:pt>
                <c:pt idx="4">
                  <c:v>55-64</c:v>
                </c:pt>
                <c:pt idx="5">
                  <c:v>65-69</c:v>
                </c:pt>
                <c:pt idx="6">
                  <c:v>70-74</c:v>
                </c:pt>
                <c:pt idx="7">
                  <c:v>75+</c:v>
                </c:pt>
              </c:strCache>
            </c:strRef>
          </c:cat>
          <c:val>
            <c:numRef>
              <c:f>Sheet1!$D$2:$D$9</c:f>
              <c:numCache>
                <c:formatCode>General</c:formatCode>
                <c:ptCount val="8"/>
                <c:pt idx="0">
                  <c:v>1.0104704860317315</c:v>
                </c:pt>
                <c:pt idx="1">
                  <c:v>4.7624708518129024</c:v>
                </c:pt>
                <c:pt idx="2">
                  <c:v>7.5945315714873578</c:v>
                </c:pt>
                <c:pt idx="3">
                  <c:v>12.573727767363174</c:v>
                </c:pt>
                <c:pt idx="4">
                  <c:v>24.192766677335285</c:v>
                </c:pt>
                <c:pt idx="5">
                  <c:v>16.691509304558547</c:v>
                </c:pt>
                <c:pt idx="6">
                  <c:v>15.812720040235927</c:v>
                </c:pt>
                <c:pt idx="7">
                  <c:v>17.361803301175073</c:v>
                </c:pt>
              </c:numCache>
            </c:numRef>
          </c:val>
          <c:extLst>
            <c:ext xmlns:c16="http://schemas.microsoft.com/office/drawing/2014/chart" uri="{C3380CC4-5D6E-409C-BE32-E72D297353CC}">
              <c16:uniqueId val="{00000002-5688-4487-8592-57534BBA6A0D}"/>
            </c:ext>
          </c:extLst>
        </c:ser>
        <c:dLbls>
          <c:showLegendKey val="0"/>
          <c:showVal val="0"/>
          <c:showCatName val="0"/>
          <c:showSerName val="0"/>
          <c:showPercent val="0"/>
          <c:showBubbleSize val="0"/>
        </c:dLbls>
        <c:axId val="6633728"/>
        <c:axId val="6635520"/>
        <c:axId val="83323072"/>
      </c:area3DChart>
      <c:catAx>
        <c:axId val="663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635520"/>
        <c:crosses val="autoZero"/>
        <c:auto val="1"/>
        <c:lblAlgn val="ctr"/>
        <c:lblOffset val="100"/>
        <c:noMultiLvlLbl val="0"/>
      </c:catAx>
      <c:valAx>
        <c:axId val="66355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33728"/>
        <c:crosses val="autoZero"/>
        <c:crossBetween val="midCat"/>
      </c:valAx>
      <c:serAx>
        <c:axId val="83323072"/>
        <c:scaling>
          <c:orientation val="minMax"/>
        </c:scaling>
        <c:delete val="0"/>
        <c:axPos val="b"/>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63552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Georgia" panose="02040502050405020303" pitchFamily="18" charset="0"/>
              </a:rPr>
              <a:t>Volunteer</a:t>
            </a:r>
            <a:r>
              <a:rPr lang="en-US" baseline="0" dirty="0">
                <a:latin typeface="Georgia" panose="02040502050405020303" pitchFamily="18" charset="0"/>
              </a:rPr>
              <a:t> Leadership Tenure</a:t>
            </a:r>
            <a:endParaRPr lang="en-US" dirty="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357086614173228E-2"/>
          <c:y val="0.12622844366676389"/>
          <c:w val="0.92420691163604551"/>
          <c:h val="0.72388140371342469"/>
        </c:manualLayout>
      </c:layout>
      <c:barChart>
        <c:barDir val="col"/>
        <c:grouping val="clustered"/>
        <c:varyColors val="0"/>
        <c:ser>
          <c:idx val="0"/>
          <c:order val="0"/>
          <c:tx>
            <c:strRef>
              <c:f>Sheet1!$B$1</c:f>
              <c:strCache>
                <c:ptCount val="1"/>
                <c:pt idx="0">
                  <c:v>FY15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0-4 years</c:v>
                </c:pt>
                <c:pt idx="1">
                  <c:v>5-9 years</c:v>
                </c:pt>
                <c:pt idx="2">
                  <c:v>10-14 years</c:v>
                </c:pt>
                <c:pt idx="3">
                  <c:v>15+ years</c:v>
                </c:pt>
              </c:strCache>
            </c:strRef>
          </c:cat>
          <c:val>
            <c:numRef>
              <c:f>Sheet1!$B$2:$B$5</c:f>
              <c:numCache>
                <c:formatCode>General</c:formatCode>
                <c:ptCount val="4"/>
                <c:pt idx="0">
                  <c:v>1422</c:v>
                </c:pt>
                <c:pt idx="1">
                  <c:v>901</c:v>
                </c:pt>
                <c:pt idx="2">
                  <c:v>421</c:v>
                </c:pt>
                <c:pt idx="3">
                  <c:v>395</c:v>
                </c:pt>
              </c:numCache>
            </c:numRef>
          </c:val>
          <c:extLst>
            <c:ext xmlns:c16="http://schemas.microsoft.com/office/drawing/2014/chart" uri="{C3380CC4-5D6E-409C-BE32-E72D297353CC}">
              <c16:uniqueId val="{00000000-DDA6-42E3-9BE8-06F8513C02EC}"/>
            </c:ext>
          </c:extLst>
        </c:ser>
        <c:ser>
          <c:idx val="1"/>
          <c:order val="1"/>
          <c:tx>
            <c:strRef>
              <c:f>Sheet1!$C$1</c:f>
              <c:strCache>
                <c:ptCount val="1"/>
                <c:pt idx="0">
                  <c:v>FY16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0-4 years</c:v>
                </c:pt>
                <c:pt idx="1">
                  <c:v>5-9 years</c:v>
                </c:pt>
                <c:pt idx="2">
                  <c:v>10-14 years</c:v>
                </c:pt>
                <c:pt idx="3">
                  <c:v>15+ years</c:v>
                </c:pt>
              </c:strCache>
            </c:strRef>
          </c:cat>
          <c:val>
            <c:numRef>
              <c:f>Sheet1!$C$2:$C$5</c:f>
              <c:numCache>
                <c:formatCode>General</c:formatCode>
                <c:ptCount val="4"/>
                <c:pt idx="0">
                  <c:v>1482</c:v>
                </c:pt>
                <c:pt idx="1">
                  <c:v>909</c:v>
                </c:pt>
                <c:pt idx="2">
                  <c:v>451</c:v>
                </c:pt>
                <c:pt idx="3">
                  <c:v>397</c:v>
                </c:pt>
              </c:numCache>
            </c:numRef>
          </c:val>
          <c:extLst>
            <c:ext xmlns:c16="http://schemas.microsoft.com/office/drawing/2014/chart" uri="{C3380CC4-5D6E-409C-BE32-E72D297353CC}">
              <c16:uniqueId val="{00000001-DDA6-42E3-9BE8-06F8513C02EC}"/>
            </c:ext>
          </c:extLst>
        </c:ser>
        <c:ser>
          <c:idx val="2"/>
          <c:order val="2"/>
          <c:tx>
            <c:strRef>
              <c:f>Sheet1!$D$1</c:f>
              <c:strCache>
                <c:ptCount val="1"/>
                <c:pt idx="0">
                  <c:v>FY17</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0-4 years</c:v>
                </c:pt>
                <c:pt idx="1">
                  <c:v>5-9 years</c:v>
                </c:pt>
                <c:pt idx="2">
                  <c:v>10-14 years</c:v>
                </c:pt>
                <c:pt idx="3">
                  <c:v>15+ years</c:v>
                </c:pt>
              </c:strCache>
            </c:strRef>
          </c:cat>
          <c:val>
            <c:numRef>
              <c:f>Sheet1!$D$2:$D$5</c:f>
              <c:numCache>
                <c:formatCode>General</c:formatCode>
                <c:ptCount val="4"/>
                <c:pt idx="0">
                  <c:v>1448</c:v>
                </c:pt>
                <c:pt idx="1">
                  <c:v>1016</c:v>
                </c:pt>
                <c:pt idx="2">
                  <c:v>425</c:v>
                </c:pt>
                <c:pt idx="3">
                  <c:v>381</c:v>
                </c:pt>
              </c:numCache>
            </c:numRef>
          </c:val>
          <c:extLst>
            <c:ext xmlns:c16="http://schemas.microsoft.com/office/drawing/2014/chart" uri="{C3380CC4-5D6E-409C-BE32-E72D297353CC}">
              <c16:uniqueId val="{00000002-DDA6-42E3-9BE8-06F8513C02EC}"/>
            </c:ext>
          </c:extLst>
        </c:ser>
        <c:ser>
          <c:idx val="3"/>
          <c:order val="3"/>
          <c:tx>
            <c:strRef>
              <c:f>Sheet1!$E$1</c:f>
              <c:strCache>
                <c:ptCount val="1"/>
                <c:pt idx="0">
                  <c:v>FY18</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0-4 years</c:v>
                </c:pt>
                <c:pt idx="1">
                  <c:v>5-9 years</c:v>
                </c:pt>
                <c:pt idx="2">
                  <c:v>10-14 years</c:v>
                </c:pt>
                <c:pt idx="3">
                  <c:v>15+ years</c:v>
                </c:pt>
              </c:strCache>
            </c:strRef>
          </c:cat>
          <c:val>
            <c:numRef>
              <c:f>Sheet1!$E$2:$E$5</c:f>
              <c:numCache>
                <c:formatCode>General</c:formatCode>
                <c:ptCount val="4"/>
                <c:pt idx="0">
                  <c:v>1429</c:v>
                </c:pt>
                <c:pt idx="1">
                  <c:v>986</c:v>
                </c:pt>
                <c:pt idx="2">
                  <c:v>485</c:v>
                </c:pt>
                <c:pt idx="3">
                  <c:v>403</c:v>
                </c:pt>
              </c:numCache>
            </c:numRef>
          </c:val>
          <c:extLst>
            <c:ext xmlns:c16="http://schemas.microsoft.com/office/drawing/2014/chart" uri="{C3380CC4-5D6E-409C-BE32-E72D297353CC}">
              <c16:uniqueId val="{00000003-DDA6-42E3-9BE8-06F8513C02EC}"/>
            </c:ext>
          </c:extLst>
        </c:ser>
        <c:dLbls>
          <c:dLblPos val="inEnd"/>
          <c:showLegendKey val="0"/>
          <c:showVal val="1"/>
          <c:showCatName val="0"/>
          <c:showSerName val="0"/>
          <c:showPercent val="0"/>
          <c:showBubbleSize val="0"/>
        </c:dLbls>
        <c:gapWidth val="100"/>
        <c:overlap val="-24"/>
        <c:axId val="632588656"/>
        <c:axId val="576062672"/>
      </c:barChart>
      <c:catAx>
        <c:axId val="632588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Georgia" panose="02040502050405020303" pitchFamily="18" charset="0"/>
                <a:ea typeface="+mn-ea"/>
                <a:cs typeface="+mn-cs"/>
              </a:defRPr>
            </a:pPr>
            <a:endParaRPr lang="en-US"/>
          </a:p>
        </c:txPr>
        <c:crossAx val="576062672"/>
        <c:crosses val="autoZero"/>
        <c:auto val="1"/>
        <c:lblAlgn val="ctr"/>
        <c:lblOffset val="100"/>
        <c:noMultiLvlLbl val="0"/>
      </c:catAx>
      <c:valAx>
        <c:axId val="5760626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63258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0.51142</cdr:x>
      <cdr:y>0.32222</cdr:y>
    </cdr:from>
    <cdr:to>
      <cdr:x>0.95308</cdr:x>
      <cdr:y>0.37176</cdr:y>
    </cdr:to>
    <cdr:sp macro="" textlink="">
      <cdr:nvSpPr>
        <cdr:cNvPr id="2" name="TextBox 1">
          <a:extLst xmlns:a="http://schemas.openxmlformats.org/drawingml/2006/main">
            <a:ext uri="{FF2B5EF4-FFF2-40B4-BE49-F238E27FC236}">
              <a16:creationId xmlns:a16="http://schemas.microsoft.com/office/drawing/2014/main" id="{177AE958-4452-4098-AC4F-3036FE39A79C}"/>
            </a:ext>
          </a:extLst>
        </cdr:cNvPr>
        <cdr:cNvSpPr txBox="1"/>
      </cdr:nvSpPr>
      <cdr:spPr>
        <a:xfrm xmlns:a="http://schemas.openxmlformats.org/drawingml/2006/main">
          <a:off x="4676421" y="1657350"/>
          <a:ext cx="4038540" cy="2548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solidFill>
            </a:rPr>
            <a:t>(Note decrease of “new” leaders in 0 - 9 years)</a:t>
          </a:r>
        </a:p>
      </cdr:txBody>
    </cdr:sp>
  </cdr:relSizeAnchor>
  <cdr:relSizeAnchor xmlns:cdr="http://schemas.openxmlformats.org/drawingml/2006/chartDrawing">
    <cdr:from>
      <cdr:x>0.5143</cdr:x>
      <cdr:y>0.38148</cdr:y>
    </cdr:from>
    <cdr:to>
      <cdr:x>1</cdr:x>
      <cdr:y>0.48584</cdr:y>
    </cdr:to>
    <cdr:sp macro="" textlink="">
      <cdr:nvSpPr>
        <cdr:cNvPr id="3" name="TextBox 1">
          <a:extLst xmlns:a="http://schemas.openxmlformats.org/drawingml/2006/main">
            <a:ext uri="{FF2B5EF4-FFF2-40B4-BE49-F238E27FC236}">
              <a16:creationId xmlns:a16="http://schemas.microsoft.com/office/drawing/2014/main" id="{3CBCDC16-C5AA-47BA-B6C9-55B1FFD30786}"/>
            </a:ext>
          </a:extLst>
        </cdr:cNvPr>
        <cdr:cNvSpPr txBox="1"/>
      </cdr:nvSpPr>
      <cdr:spPr>
        <a:xfrm xmlns:a="http://schemas.openxmlformats.org/drawingml/2006/main">
          <a:off x="4702759" y="1962150"/>
          <a:ext cx="4441241" cy="536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rPr>
            <a:t>(Note increase of “experienced” leaders retained</a:t>
          </a:r>
        </a:p>
        <a:p xmlns:a="http://schemas.openxmlformats.org/drawingml/2006/main">
          <a:r>
            <a:rPr lang="en-US" sz="1400" b="1" dirty="0">
              <a:solidFill>
                <a:schemeClr val="bg1"/>
              </a:solidFill>
            </a:rPr>
            <a:t>                   in 10 – 15+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6" y="0"/>
            <a:ext cx="3066733" cy="468154"/>
          </a:xfrm>
          <a:prstGeom prst="rect">
            <a:avLst/>
          </a:prstGeom>
        </p:spPr>
        <p:txBody>
          <a:bodyPr vert="horz" lIns="93936" tIns="46968" rIns="93936" bIns="46968" rtlCol="0"/>
          <a:lstStyle>
            <a:lvl1pPr algn="r">
              <a:defRPr sz="1200"/>
            </a:lvl1pPr>
          </a:lstStyle>
          <a:p>
            <a:fld id="{C65F322D-38FE-44B1-B363-EF94CF217A09}"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36" tIns="46968" rIns="93936" bIns="46968" rtlCol="0" anchor="b"/>
          <a:lstStyle>
            <a:lvl1pPr algn="r">
              <a:defRPr sz="1200"/>
            </a:lvl1pPr>
          </a:lstStyle>
          <a:p>
            <a:fld id="{264A5973-D9D5-42CF-80C5-72F7A9C6BC53}" type="slidenum">
              <a:rPr lang="en-US" smtClean="0"/>
              <a:pPr/>
              <a:t>‹#›</a:t>
            </a:fld>
            <a:endParaRPr lang="en-US" dirty="0"/>
          </a:p>
        </p:txBody>
      </p:sp>
    </p:spTree>
    <p:extLst>
      <p:ext uri="{BB962C8B-B14F-4D97-AF65-F5344CB8AC3E}">
        <p14:creationId xmlns:p14="http://schemas.microsoft.com/office/powerpoint/2010/main" val="3742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986337"/>
            <a:ext cx="6242050" cy="2438400"/>
          </a:xfrm>
        </p:spPr>
        <p:txBody>
          <a:bodyPr/>
          <a:lstStyle/>
          <a:p>
            <a:r>
              <a:rPr lang="en-US" sz="1800" dirty="0">
                <a:latin typeface="Arial" panose="020B0604020202020204" pitchFamily="34" charset="0"/>
                <a:cs typeface="Arial" panose="020B0604020202020204" pitchFamily="34" charset="0"/>
              </a:rPr>
              <a:t>• </a:t>
            </a:r>
            <a:r>
              <a:rPr lang="en-US" sz="1800" b="1" dirty="0">
                <a:latin typeface="Arial Black" panose="020B0A04020102020204" pitchFamily="34" charset="0"/>
                <a:cs typeface="Arial" panose="020B0604020202020204" pitchFamily="34" charset="0"/>
              </a:rPr>
              <a:t>The following is a overview of the discussions </a:t>
            </a:r>
          </a:p>
          <a:p>
            <a:r>
              <a:rPr lang="en-US" sz="1800" b="1" dirty="0">
                <a:latin typeface="Arial Black" panose="020B0A04020102020204" pitchFamily="34" charset="0"/>
                <a:cs typeface="Arial" panose="020B0604020202020204" pitchFamily="34" charset="0"/>
              </a:rPr>
              <a:t>  and feedback from the conference calls held </a:t>
            </a:r>
          </a:p>
          <a:p>
            <a:r>
              <a:rPr lang="en-US" sz="1800" b="1" dirty="0">
                <a:latin typeface="Arial Black" panose="020B0A04020102020204" pitchFamily="34" charset="0"/>
                <a:cs typeface="Arial" panose="020B0604020202020204" pitchFamily="34" charset="0"/>
              </a:rPr>
              <a:t>  from January – September 2019 by Rich </a:t>
            </a:r>
          </a:p>
          <a:p>
            <a:r>
              <a:rPr lang="en-US" sz="1800" b="1" dirty="0">
                <a:latin typeface="Arial Black" panose="020B0A04020102020204" pitchFamily="34" charset="0"/>
                <a:cs typeface="Arial" panose="020B0604020202020204" pitchFamily="34" charset="0"/>
              </a:rPr>
              <a:t>  Thomas  and Jim Walker (NLC officers) with </a:t>
            </a:r>
          </a:p>
          <a:p>
            <a:r>
              <a:rPr lang="en-US" sz="1800" b="1" dirty="0">
                <a:latin typeface="Arial Black" panose="020B0A04020102020204" pitchFamily="34" charset="0"/>
                <a:cs typeface="Arial" panose="020B0604020202020204" pitchFamily="34" charset="0"/>
              </a:rPr>
              <a:t>  State Council Chairs and NLC </a:t>
            </a:r>
          </a:p>
          <a:p>
            <a:r>
              <a:rPr lang="en-US" sz="1800" b="1" dirty="0">
                <a:latin typeface="Arial Black" panose="020B0A04020102020204" pitchFamily="34" charset="0"/>
                <a:cs typeface="Arial" panose="020B0604020202020204" pitchFamily="34" charset="0"/>
              </a:rPr>
              <a:t>  Representatives as well as NLC Workgroup </a:t>
            </a:r>
          </a:p>
          <a:p>
            <a:r>
              <a:rPr lang="en-US" sz="1800" b="1" dirty="0">
                <a:latin typeface="Arial Black" panose="020B0A04020102020204" pitchFamily="34" charset="0"/>
                <a:cs typeface="Arial" panose="020B0604020202020204" pitchFamily="34" charset="0"/>
              </a:rPr>
              <a:t>  Chairs.</a:t>
            </a:r>
          </a:p>
          <a:p>
            <a:r>
              <a:rPr lang="en-US" sz="1800"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64A5973-D9D5-42CF-80C5-72F7A9C6BC53}" type="slidenum">
              <a:rPr lang="en-US" smtClean="0"/>
              <a:pPr/>
              <a:t>1</a:t>
            </a:fld>
            <a:endParaRPr lang="en-US" dirty="0"/>
          </a:p>
        </p:txBody>
      </p:sp>
    </p:spTree>
    <p:extLst>
      <p:ext uri="{BB962C8B-B14F-4D97-AF65-F5344CB8AC3E}">
        <p14:creationId xmlns:p14="http://schemas.microsoft.com/office/powerpoint/2010/main" val="169841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0585" y="5149850"/>
            <a:ext cx="6460752" cy="2451978"/>
          </a:xfrm>
        </p:spPr>
        <p:txBody>
          <a:bodyPr/>
          <a:lstStyle/>
          <a:p>
            <a:pPr lvl="0"/>
            <a:r>
              <a:rPr lang="en-US" sz="18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On the chart you will see the average age of a </a:t>
            </a:r>
          </a:p>
          <a:p>
            <a:pPr lvl="0"/>
            <a:r>
              <a:rPr lang="en-US" sz="1800" b="1" dirty="0">
                <a:solidFill>
                  <a:prstClr val="black"/>
                </a:solidFill>
                <a:latin typeface="Arial Black" panose="020B0A04020102020204" pitchFamily="34" charset="0"/>
                <a:cs typeface="Arial" panose="020B0604020202020204" pitchFamily="34" charset="0"/>
              </a:rPr>
              <a:t>   TU member has continually grown older – from </a:t>
            </a:r>
          </a:p>
          <a:p>
            <a:pPr lvl="0"/>
            <a:r>
              <a:rPr lang="en-US" sz="1800" b="1" dirty="0">
                <a:solidFill>
                  <a:prstClr val="black"/>
                </a:solidFill>
                <a:latin typeface="Arial Black" panose="020B0A04020102020204" pitchFamily="34" charset="0"/>
                <a:cs typeface="Arial" panose="020B0604020202020204" pitchFamily="34" charset="0"/>
              </a:rPr>
              <a:t>   age 59 in 2011 to age 63 in 2019.</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In the slides ahead we will share one of many </a:t>
            </a:r>
          </a:p>
          <a:p>
            <a:pPr lvl="0"/>
            <a:r>
              <a:rPr lang="en-US" sz="1800" b="1" dirty="0">
                <a:solidFill>
                  <a:prstClr val="black"/>
                </a:solidFill>
                <a:latin typeface="Arial Black" panose="020B0A04020102020204" pitchFamily="34" charset="0"/>
                <a:cs typeface="Arial" panose="020B0604020202020204" pitchFamily="34" charset="0"/>
              </a:rPr>
              <a:t>    membership challenges TU is facing.</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10</a:t>
            </a:fld>
            <a:endParaRPr lang="en-US" dirty="0"/>
          </a:p>
        </p:txBody>
      </p:sp>
    </p:spTree>
    <p:extLst>
      <p:ext uri="{BB962C8B-B14F-4D97-AF65-F5344CB8AC3E}">
        <p14:creationId xmlns:p14="http://schemas.microsoft.com/office/powerpoint/2010/main" val="367324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964" y="4983978"/>
            <a:ext cx="6228977" cy="4213384"/>
          </a:xfrm>
        </p:spPr>
        <p:txBody>
          <a:bodyPr/>
          <a:lstStyle/>
          <a:p>
            <a:pPr lvl="0"/>
            <a:r>
              <a:rPr lang="en-US" sz="1800"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Black" panose="020B0A04020102020204" pitchFamily="34" charset="0"/>
                <a:cs typeface="Arial" panose="020B0604020202020204" pitchFamily="34" charset="0"/>
              </a:rPr>
              <a:t>During the discussions, what challenges were </a:t>
            </a:r>
          </a:p>
          <a:p>
            <a:pPr lvl="0"/>
            <a:r>
              <a:rPr lang="en-US" sz="1800" dirty="0">
                <a:solidFill>
                  <a:prstClr val="black"/>
                </a:solidFill>
                <a:latin typeface="Arial Black" panose="020B0A04020102020204" pitchFamily="34" charset="0"/>
                <a:cs typeface="Arial" panose="020B0604020202020204" pitchFamily="34" charset="0"/>
              </a:rPr>
              <a:t>   being faced on succession planning for </a:t>
            </a:r>
          </a:p>
          <a:p>
            <a:pPr lvl="0"/>
            <a:r>
              <a:rPr lang="en-US" sz="1800" dirty="0">
                <a:solidFill>
                  <a:prstClr val="black"/>
                </a:solidFill>
                <a:latin typeface="Arial Black" panose="020B0A04020102020204" pitchFamily="34" charset="0"/>
                <a:cs typeface="Arial" panose="020B0604020202020204" pitchFamily="34" charset="0"/>
              </a:rPr>
              <a:t>   leadership of committees, boards and officer </a:t>
            </a:r>
          </a:p>
          <a:p>
            <a:pPr lvl="0"/>
            <a:r>
              <a:rPr lang="en-US" sz="1800" dirty="0">
                <a:solidFill>
                  <a:prstClr val="black"/>
                </a:solidFill>
                <a:latin typeface="Arial Black" panose="020B0A04020102020204" pitchFamily="34" charset="0"/>
                <a:cs typeface="Arial" panose="020B0604020202020204" pitchFamily="34" charset="0"/>
              </a:rPr>
              <a:t>   positions.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Share several key reasons from slide; </a:t>
            </a:r>
          </a:p>
          <a:p>
            <a:pPr lvl="0"/>
            <a:r>
              <a:rPr lang="en-US" sz="1800" dirty="0">
                <a:solidFill>
                  <a:prstClr val="black"/>
                </a:solidFill>
                <a:latin typeface="Arial Black" panose="020B0A04020102020204" pitchFamily="34" charset="0"/>
                <a:cs typeface="Arial" panose="020B0604020202020204" pitchFamily="34" charset="0"/>
              </a:rPr>
              <a:t>    including: </a:t>
            </a:r>
          </a:p>
          <a:p>
            <a:pPr lvl="0"/>
            <a:r>
              <a:rPr lang="en-US" sz="1800" dirty="0">
                <a:solidFill>
                  <a:prstClr val="black"/>
                </a:solidFill>
                <a:latin typeface="Arial Black" panose="020B0A04020102020204" pitchFamily="34" charset="0"/>
                <a:cs typeface="Arial" panose="020B0604020202020204" pitchFamily="34" charset="0"/>
              </a:rPr>
              <a:t>	- Younger members avoid administrative </a:t>
            </a:r>
          </a:p>
          <a:p>
            <a:pPr lvl="0"/>
            <a:r>
              <a:rPr lang="en-US" sz="1800" dirty="0">
                <a:solidFill>
                  <a:prstClr val="black"/>
                </a:solidFill>
                <a:latin typeface="Arial Black" panose="020B0A04020102020204" pitchFamily="34" charset="0"/>
                <a:cs typeface="Arial" panose="020B0604020202020204" pitchFamily="34" charset="0"/>
              </a:rPr>
              <a:t>               leadership roles</a:t>
            </a:r>
          </a:p>
          <a:p>
            <a:pPr lvl="0"/>
            <a:r>
              <a:rPr lang="en-US" sz="1800" dirty="0">
                <a:solidFill>
                  <a:prstClr val="black"/>
                </a:solidFill>
                <a:latin typeface="Arial Black" panose="020B0A04020102020204" pitchFamily="34" charset="0"/>
                <a:cs typeface="Arial" panose="020B0604020202020204" pitchFamily="34" charset="0"/>
              </a:rPr>
              <a:t>	- Members do not want to be committed </a:t>
            </a:r>
          </a:p>
          <a:p>
            <a:pPr lvl="0"/>
            <a:r>
              <a:rPr lang="en-US" sz="1800" dirty="0">
                <a:solidFill>
                  <a:prstClr val="black"/>
                </a:solidFill>
                <a:latin typeface="Arial Black" panose="020B0A04020102020204" pitchFamily="34" charset="0"/>
                <a:cs typeface="Arial" panose="020B0604020202020204" pitchFamily="34" charset="0"/>
              </a:rPr>
              <a:t>              to attending boring meetings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State leaders need assistance, materials and </a:t>
            </a:r>
          </a:p>
          <a:p>
            <a:pPr lvl="0"/>
            <a:r>
              <a:rPr lang="en-US" sz="1800" dirty="0">
                <a:solidFill>
                  <a:prstClr val="black"/>
                </a:solidFill>
                <a:latin typeface="Arial Black" panose="020B0A04020102020204" pitchFamily="34" charset="0"/>
                <a:cs typeface="Arial" panose="020B0604020202020204" pitchFamily="34" charset="0"/>
              </a:rPr>
              <a:t>    tools on basic leadership for councils and </a:t>
            </a:r>
          </a:p>
          <a:p>
            <a:pPr lvl="0"/>
            <a:r>
              <a:rPr lang="en-US" sz="1800" dirty="0">
                <a:solidFill>
                  <a:prstClr val="black"/>
                </a:solidFill>
                <a:latin typeface="Arial Black" panose="020B0A04020102020204" pitchFamily="34" charset="0"/>
                <a:cs typeface="Arial" panose="020B0604020202020204" pitchFamily="34" charset="0"/>
              </a:rPr>
              <a:t>    chapter leaders</a:t>
            </a:r>
            <a:r>
              <a:rPr lang="en-US" sz="1800" dirty="0">
                <a:solidFill>
                  <a:prstClr val="black"/>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11</a:t>
            </a:fld>
            <a:endParaRPr lang="en-US" dirty="0"/>
          </a:p>
        </p:txBody>
      </p:sp>
    </p:spTree>
    <p:extLst>
      <p:ext uri="{BB962C8B-B14F-4D97-AF65-F5344CB8AC3E}">
        <p14:creationId xmlns:p14="http://schemas.microsoft.com/office/powerpoint/2010/main" val="278410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7688"/>
            <a:ext cx="6242050" cy="3511550"/>
          </a:xfrm>
        </p:spPr>
      </p:sp>
      <p:sp>
        <p:nvSpPr>
          <p:cNvPr id="3" name="Notes Placeholder 2"/>
          <p:cNvSpPr>
            <a:spLocks noGrp="1"/>
          </p:cNvSpPr>
          <p:nvPr>
            <p:ph type="body" idx="1"/>
          </p:nvPr>
        </p:nvSpPr>
        <p:spPr>
          <a:xfrm>
            <a:off x="946729" y="4425988"/>
            <a:ext cx="5874764" cy="4669881"/>
          </a:xfrm>
        </p:spPr>
        <p:txBody>
          <a:bodyPr/>
          <a:lstStyle/>
          <a:p>
            <a:r>
              <a:rPr lang="en-US" sz="1600" b="1" dirty="0">
                <a:latin typeface="Arial Black" panose="020B0A04020102020204" pitchFamily="34" charset="0"/>
                <a:cs typeface="Arial" panose="020B0604020202020204" pitchFamily="34" charset="0"/>
              </a:rPr>
              <a:t>Note the decrease of “new” leaders in 0 - 9 years!</a:t>
            </a:r>
          </a:p>
          <a:p>
            <a:endParaRPr lang="en-US" sz="1600" b="1" dirty="0">
              <a:latin typeface="Arial Black" panose="020B0A04020102020204" pitchFamily="34" charset="0"/>
              <a:cs typeface="Arial" panose="020B0604020202020204" pitchFamily="34" charset="0"/>
            </a:endParaRPr>
          </a:p>
          <a:p>
            <a:r>
              <a:rPr lang="en-US" sz="1600" b="1" dirty="0">
                <a:latin typeface="Arial Black" panose="020B0A04020102020204" pitchFamily="34" charset="0"/>
                <a:cs typeface="Arial" panose="020B0604020202020204" pitchFamily="34" charset="0"/>
              </a:rPr>
              <a:t>Note the increase of “experienced” leaders retained in leadership roles in 10 – 15+ years.</a:t>
            </a:r>
          </a:p>
          <a:p>
            <a:endParaRPr lang="en-US" sz="1600" b="1" dirty="0"/>
          </a:p>
          <a:p>
            <a:r>
              <a:rPr lang="en-US" sz="1600" dirty="0"/>
              <a:t>0-4:  FY15 = 1422 | FY16 = 1482 | FY17 = 1448 | FY18 = 1429</a:t>
            </a:r>
          </a:p>
          <a:p>
            <a:r>
              <a:rPr lang="en-US" sz="1600" dirty="0"/>
              <a:t>5-9: FY15 = 901 | FY16 = 909 | FY17 = 1016 |  </a:t>
            </a:r>
            <a:r>
              <a:rPr lang="en-US" sz="1600" baseline="0" dirty="0"/>
              <a:t>FY18 = </a:t>
            </a:r>
            <a:r>
              <a:rPr lang="en-US" sz="1600" dirty="0"/>
              <a:t>986</a:t>
            </a:r>
          </a:p>
          <a:p>
            <a:r>
              <a:rPr lang="en-US" sz="1600" dirty="0"/>
              <a:t>10-14: F15 = 421 | FY16 = 451 | FY17 = 452 | </a:t>
            </a:r>
            <a:r>
              <a:rPr lang="en-US" sz="1600" baseline="0" dirty="0"/>
              <a:t>FY18 = </a:t>
            </a:r>
            <a:r>
              <a:rPr lang="en-US" sz="1600" dirty="0"/>
              <a:t>485</a:t>
            </a:r>
          </a:p>
          <a:p>
            <a:r>
              <a:rPr lang="en-US" sz="1600" dirty="0"/>
              <a:t>15+: FY15 = 395 | FY16 = 397</a:t>
            </a:r>
            <a:r>
              <a:rPr lang="en-US" sz="1600" baseline="0" dirty="0"/>
              <a:t> </a:t>
            </a:r>
            <a:r>
              <a:rPr lang="en-US" sz="1600" dirty="0"/>
              <a:t>| </a:t>
            </a:r>
            <a:r>
              <a:rPr lang="en-US" sz="1600" baseline="0" dirty="0"/>
              <a:t>FY17 = 381</a:t>
            </a:r>
            <a:r>
              <a:rPr lang="en-US" sz="1600" dirty="0"/>
              <a:t>| </a:t>
            </a:r>
            <a:r>
              <a:rPr lang="en-US" sz="1600" baseline="0" dirty="0"/>
              <a:t> FY18 = 403</a:t>
            </a:r>
          </a:p>
          <a:p>
            <a:r>
              <a:rPr lang="en-US" sz="1600" baseline="0" dirty="0"/>
              <a:t>2015: 3,139</a:t>
            </a:r>
          </a:p>
          <a:p>
            <a:r>
              <a:rPr lang="en-US" sz="1600" baseline="0" dirty="0"/>
              <a:t>2016: 3,239</a:t>
            </a:r>
          </a:p>
          <a:p>
            <a:r>
              <a:rPr lang="en-US" sz="1600" baseline="0" dirty="0"/>
              <a:t>2017:  3,270</a:t>
            </a:r>
          </a:p>
          <a:p>
            <a:r>
              <a:rPr lang="en-US" sz="1600" baseline="0" dirty="0"/>
              <a:t>2018:  3,308 (Increase of 169 leaders (5%) from 2015)</a:t>
            </a:r>
          </a:p>
          <a:p>
            <a:endParaRPr lang="en-US" sz="1600" baseline="0" dirty="0"/>
          </a:p>
          <a:p>
            <a:r>
              <a:rPr lang="en-US" sz="1600" baseline="0" dirty="0"/>
              <a:t>Overall very similar year over year and perhaps not a great indicator of the stated goal. </a:t>
            </a:r>
            <a:endParaRPr lang="en-US" sz="1600" dirty="0"/>
          </a:p>
        </p:txBody>
      </p:sp>
      <p:sp>
        <p:nvSpPr>
          <p:cNvPr id="4" name="Slide Number Placeholder 3"/>
          <p:cNvSpPr>
            <a:spLocks noGrp="1"/>
          </p:cNvSpPr>
          <p:nvPr>
            <p:ph type="sldNum" sz="quarter" idx="10"/>
          </p:nvPr>
        </p:nvSpPr>
        <p:spPr/>
        <p:txBody>
          <a:bodyPr/>
          <a:lstStyle/>
          <a:p>
            <a:fld id="{264A5973-D9D5-42CF-80C5-72F7A9C6BC53}" type="slidenum">
              <a:rPr lang="en-US" smtClean="0"/>
              <a:t>12</a:t>
            </a:fld>
            <a:endParaRPr lang="en-US" dirty="0"/>
          </a:p>
        </p:txBody>
      </p:sp>
    </p:spTree>
    <p:extLst>
      <p:ext uri="{BB962C8B-B14F-4D97-AF65-F5344CB8AC3E}">
        <p14:creationId xmlns:p14="http://schemas.microsoft.com/office/powerpoint/2010/main" val="157878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6778" y="4913989"/>
            <a:ext cx="6796296" cy="4213384"/>
          </a:xfrm>
        </p:spPr>
        <p:txBody>
          <a:bodyPr/>
          <a:lstStyle/>
          <a:p>
            <a:pPr lvl="0"/>
            <a:r>
              <a:rPr lang="en-US" sz="1800" b="1" dirty="0">
                <a:solidFill>
                  <a:prstClr val="black"/>
                </a:solidFill>
                <a:latin typeface="Arial Black" panose="020B0A04020102020204" pitchFamily="34" charset="0"/>
                <a:cs typeface="Arial" panose="020B0604020202020204" pitchFamily="34" charset="0"/>
              </a:rPr>
              <a:t>Some suggestions included: </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Continue providing timely and informative </a:t>
            </a:r>
          </a:p>
          <a:p>
            <a:pPr lvl="0"/>
            <a:r>
              <a:rPr lang="en-US" sz="1800" dirty="0">
                <a:solidFill>
                  <a:prstClr val="black"/>
                </a:solidFill>
                <a:latin typeface="Arial Black" panose="020B0A04020102020204" pitchFamily="34" charset="0"/>
                <a:cs typeface="Arial" panose="020B0604020202020204" pitchFamily="34" charset="0"/>
              </a:rPr>
              <a:t>   communications as soon as possible.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Review the relevance of some NLC workgroups.</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Continue the involvement of State Council Chairs </a:t>
            </a:r>
          </a:p>
          <a:p>
            <a:pPr lvl="0"/>
            <a:r>
              <a:rPr lang="en-US" sz="1800" dirty="0">
                <a:solidFill>
                  <a:prstClr val="black"/>
                </a:solidFill>
                <a:latin typeface="Arial Black" panose="020B0A04020102020204" pitchFamily="34" charset="0"/>
                <a:cs typeface="Arial" panose="020B0604020202020204" pitchFamily="34" charset="0"/>
              </a:rPr>
              <a:t>   in communications and planning.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Develop programs to promote acquiring new </a:t>
            </a:r>
          </a:p>
          <a:p>
            <a:pPr lvl="0"/>
            <a:r>
              <a:rPr lang="en-US" sz="1800" dirty="0">
                <a:solidFill>
                  <a:prstClr val="black"/>
                </a:solidFill>
                <a:latin typeface="Arial Black" panose="020B0A04020102020204" pitchFamily="34" charset="0"/>
                <a:cs typeface="Arial" panose="020B0604020202020204" pitchFamily="34" charset="0"/>
              </a:rPr>
              <a:t>    members and retaining current members. </a:t>
            </a:r>
          </a:p>
          <a:p>
            <a:pPr lvl="0"/>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13</a:t>
            </a:fld>
            <a:endParaRPr lang="en-US" dirty="0"/>
          </a:p>
        </p:txBody>
      </p:sp>
    </p:spTree>
    <p:extLst>
      <p:ext uri="{BB962C8B-B14F-4D97-AF65-F5344CB8AC3E}">
        <p14:creationId xmlns:p14="http://schemas.microsoft.com/office/powerpoint/2010/main" val="333309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8137" y="5121115"/>
            <a:ext cx="6821494" cy="2856151"/>
          </a:xfrm>
        </p:spPr>
        <p:txBody>
          <a:bodyPr/>
          <a:lstStyle/>
          <a:p>
            <a:pPr lvl="0"/>
            <a:r>
              <a:rPr lang="en-US" sz="1800" b="1" dirty="0">
                <a:solidFill>
                  <a:prstClr val="black"/>
                </a:solidFill>
                <a:latin typeface="Arial Black" panose="020B0A04020102020204" pitchFamily="34" charset="0"/>
                <a:cs typeface="Arial" panose="020B0604020202020204" pitchFamily="34" charset="0"/>
              </a:rPr>
              <a:t>Some suggestions included: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Unanimous feedback: Find ways to increase the </a:t>
            </a:r>
          </a:p>
          <a:p>
            <a:pPr lvl="0"/>
            <a:r>
              <a:rPr lang="en-US" sz="1800" dirty="0">
                <a:solidFill>
                  <a:prstClr val="black"/>
                </a:solidFill>
                <a:latin typeface="Arial Black" panose="020B0A04020102020204" pitchFamily="34" charset="0"/>
                <a:cs typeface="Arial" panose="020B0604020202020204" pitchFamily="34" charset="0"/>
              </a:rPr>
              <a:t>  Volunteer Operations organization!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Share other suggestions as time permits.</a:t>
            </a:r>
            <a:endParaRPr lang="en-US"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264A5973-D9D5-42CF-80C5-72F7A9C6BC53}" type="slidenum">
              <a:rPr lang="en-US" smtClean="0"/>
              <a:pPr/>
              <a:t>14</a:t>
            </a:fld>
            <a:endParaRPr lang="en-US" dirty="0"/>
          </a:p>
        </p:txBody>
      </p:sp>
    </p:spTree>
    <p:extLst>
      <p:ext uri="{BB962C8B-B14F-4D97-AF65-F5344CB8AC3E}">
        <p14:creationId xmlns:p14="http://schemas.microsoft.com/office/powerpoint/2010/main" val="327196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038" y="4915203"/>
            <a:ext cx="6804934" cy="3746197"/>
          </a:xfrm>
        </p:spPr>
        <p:txBody>
          <a:bodyPr/>
          <a:lstStyle/>
          <a:p>
            <a:pPr lvl="0"/>
            <a:r>
              <a:rPr lang="en-US" sz="1800" b="1" dirty="0">
                <a:solidFill>
                  <a:prstClr val="black"/>
                </a:solidFill>
                <a:latin typeface="Arial Black" panose="020B0A04020102020204" pitchFamily="34" charset="0"/>
                <a:cs typeface="Arial" panose="020B0604020202020204" pitchFamily="34" charset="0"/>
              </a:rPr>
              <a:t>Some suggestions for the NLC Chair and Secretary included: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Continue outreach and the providing of timely and </a:t>
            </a:r>
          </a:p>
          <a:p>
            <a:pPr lvl="0"/>
            <a:r>
              <a:rPr lang="en-US" sz="1800" dirty="0">
                <a:solidFill>
                  <a:prstClr val="black"/>
                </a:solidFill>
                <a:latin typeface="Arial Black" panose="020B0A04020102020204" pitchFamily="34" charset="0"/>
                <a:cs typeface="Arial" panose="020B0604020202020204" pitchFamily="34" charset="0"/>
              </a:rPr>
              <a:t>   informative communications.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Set and communicate expectations for the </a:t>
            </a:r>
          </a:p>
          <a:p>
            <a:pPr lvl="0"/>
            <a:r>
              <a:rPr lang="en-US" sz="1800" dirty="0">
                <a:solidFill>
                  <a:prstClr val="black"/>
                </a:solidFill>
                <a:latin typeface="Arial Black" panose="020B0A04020102020204" pitchFamily="34" charset="0"/>
                <a:cs typeface="Arial" panose="020B0604020202020204" pitchFamily="34" charset="0"/>
              </a:rPr>
              <a:t>   workgroups and states.</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Attend as many local, state and regional meetings </a:t>
            </a:r>
          </a:p>
          <a:p>
            <a:pPr lvl="0"/>
            <a:r>
              <a:rPr lang="en-US" sz="1800" dirty="0">
                <a:solidFill>
                  <a:prstClr val="black"/>
                </a:solidFill>
                <a:latin typeface="Arial Black" panose="020B0A04020102020204" pitchFamily="34" charset="0"/>
                <a:cs typeface="Arial" panose="020B0604020202020204" pitchFamily="34" charset="0"/>
              </a:rPr>
              <a:t>   as possible. </a:t>
            </a:r>
          </a:p>
          <a:p>
            <a:pPr lvl="0"/>
            <a:endParaRPr lang="en-US" sz="1800" dirty="0">
              <a:solidFill>
                <a:prstClr val="black"/>
              </a:solidFill>
              <a:latin typeface="Arial Black" panose="020B0A04020102020204" pitchFamily="34" charset="0"/>
              <a:cs typeface="Arial" panose="020B0604020202020204" pitchFamily="34" charset="0"/>
            </a:endParaRPr>
          </a:p>
          <a:p>
            <a:pPr lvl="0"/>
            <a:r>
              <a:rPr lang="en-US" sz="1800" dirty="0">
                <a:solidFill>
                  <a:prstClr val="black"/>
                </a:solidFill>
                <a:latin typeface="Arial Black" panose="020B0A04020102020204" pitchFamily="34" charset="0"/>
                <a:cs typeface="Arial" panose="020B0604020202020204" pitchFamily="34" charset="0"/>
              </a:rPr>
              <a:t>• Share other suggestions as time permits.</a:t>
            </a:r>
            <a:endParaRPr lang="en-US"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264A5973-D9D5-42CF-80C5-72F7A9C6BC53}" type="slidenum">
              <a:rPr lang="en-US" smtClean="0"/>
              <a:pPr/>
              <a:t>15</a:t>
            </a:fld>
            <a:endParaRPr lang="en-US" dirty="0"/>
          </a:p>
        </p:txBody>
      </p:sp>
    </p:spTree>
    <p:extLst>
      <p:ext uri="{BB962C8B-B14F-4D97-AF65-F5344CB8AC3E}">
        <p14:creationId xmlns:p14="http://schemas.microsoft.com/office/powerpoint/2010/main" val="324474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725" y="4542686"/>
            <a:ext cx="6911487" cy="4584687"/>
          </a:xfrm>
        </p:spPr>
        <p:txBody>
          <a:bodyPr/>
          <a:lstStyle/>
          <a:p>
            <a:pPr lvl="0"/>
            <a:r>
              <a:rPr lang="en-US" sz="1800" b="1" dirty="0">
                <a:solidFill>
                  <a:prstClr val="black"/>
                </a:solidFill>
                <a:latin typeface="Arial" panose="020B0604020202020204" pitchFamily="34" charset="0"/>
                <a:cs typeface="Arial" panose="020B0604020202020204" pitchFamily="34" charset="0"/>
              </a:rPr>
              <a:t>In developing the NLC Goals and Objectives for 2020:  </a:t>
            </a:r>
          </a:p>
          <a:p>
            <a:pPr lvl="0"/>
            <a:endParaRPr lang="en-US" sz="1800" b="1" dirty="0">
              <a:solidFill>
                <a:prstClr val="black"/>
              </a:solidFill>
              <a:latin typeface="Arial" panose="020B0604020202020204" pitchFamily="34" charset="0"/>
              <a:cs typeface="Arial" panose="020B0604020202020204" pitchFamily="34" charset="0"/>
            </a:endParaRPr>
          </a:p>
          <a:p>
            <a:pPr lvl="0"/>
            <a:r>
              <a:rPr lang="en-US" sz="1800" dirty="0">
                <a:solidFill>
                  <a:prstClr val="black"/>
                </a:solidFill>
                <a:latin typeface="Arial" panose="020B0604020202020204" pitchFamily="34" charset="0"/>
                <a:cs typeface="Arial" panose="020B0604020202020204" pitchFamily="34" charset="0"/>
              </a:rPr>
              <a:t>•  In setting and communicating expectations for the NLC, we plan </a:t>
            </a:r>
          </a:p>
          <a:p>
            <a:pPr lvl="0"/>
            <a:r>
              <a:rPr lang="en-US" sz="1800" dirty="0">
                <a:solidFill>
                  <a:prstClr val="black"/>
                </a:solidFill>
                <a:latin typeface="Arial" panose="020B0604020202020204" pitchFamily="34" charset="0"/>
                <a:cs typeface="Arial" panose="020B0604020202020204" pitchFamily="34" charset="0"/>
              </a:rPr>
              <a:t>   to go through a  more formal process – especially in tracking our   </a:t>
            </a:r>
          </a:p>
          <a:p>
            <a:pPr lvl="0"/>
            <a:r>
              <a:rPr lang="en-US" sz="1800" dirty="0">
                <a:solidFill>
                  <a:prstClr val="black"/>
                </a:solidFill>
                <a:latin typeface="Arial" panose="020B0604020202020204" pitchFamily="34" charset="0"/>
                <a:cs typeface="Arial" panose="020B0604020202020204" pitchFamily="34" charset="0"/>
              </a:rPr>
              <a:t>   progress and successes.</a:t>
            </a:r>
          </a:p>
          <a:p>
            <a:endParaRPr lang="en-US" sz="1800" dirty="0">
              <a:solidFill>
                <a:prstClr val="black"/>
              </a:solidFill>
              <a:latin typeface="Arial" panose="020B0604020202020204" pitchFamily="34" charset="0"/>
              <a:cs typeface="Arial" panose="020B0604020202020204" pitchFamily="34" charset="0"/>
            </a:endParaRPr>
          </a:p>
          <a:p>
            <a:r>
              <a:rPr lang="en-US" sz="1800" dirty="0">
                <a:solidFill>
                  <a:prstClr val="black"/>
                </a:solidFill>
                <a:latin typeface="Arial" panose="020B0604020202020204" pitchFamily="34" charset="0"/>
                <a:cs typeface="Arial" panose="020B0604020202020204" pitchFamily="34" charset="0"/>
              </a:rPr>
              <a:t>•  Starting with the developing the National Conservation Agenda </a:t>
            </a:r>
          </a:p>
          <a:p>
            <a:r>
              <a:rPr lang="en-US" sz="1800" dirty="0">
                <a:solidFill>
                  <a:prstClr val="black"/>
                </a:solidFill>
                <a:latin typeface="Arial" panose="020B0604020202020204" pitchFamily="34" charset="0"/>
                <a:cs typeface="Arial" panose="020B0604020202020204" pitchFamily="34" charset="0"/>
              </a:rPr>
              <a:t>   (NCA) with the Critical Focus Areas (CFAs), the NLC and TU </a:t>
            </a:r>
          </a:p>
          <a:p>
            <a:r>
              <a:rPr lang="en-US" sz="1800" dirty="0">
                <a:solidFill>
                  <a:prstClr val="black"/>
                </a:solidFill>
                <a:latin typeface="Arial" panose="020B0604020202020204" pitchFamily="34" charset="0"/>
                <a:cs typeface="Arial" panose="020B0604020202020204" pitchFamily="34" charset="0"/>
              </a:rPr>
              <a:t>   staff will initiate discussions on the 5-Year Strategic Plan.</a:t>
            </a:r>
          </a:p>
          <a:p>
            <a:endParaRPr lang="en-US" sz="1800" dirty="0">
              <a:solidFill>
                <a:prstClr val="black"/>
              </a:solidFill>
              <a:latin typeface="Arial" panose="020B0604020202020204" pitchFamily="34" charset="0"/>
              <a:cs typeface="Arial" panose="020B0604020202020204" pitchFamily="34" charset="0"/>
            </a:endParaRPr>
          </a:p>
          <a:p>
            <a:r>
              <a:rPr lang="en-US" sz="1800" dirty="0">
                <a:solidFill>
                  <a:prstClr val="black"/>
                </a:solidFill>
                <a:latin typeface="Arial" panose="020B0604020202020204" pitchFamily="34" charset="0"/>
                <a:cs typeface="Arial" panose="020B0604020202020204" pitchFamily="34" charset="0"/>
              </a:rPr>
              <a:t>•  Share the next steps within the slide; focus are resources on </a:t>
            </a:r>
          </a:p>
          <a:p>
            <a:r>
              <a:rPr lang="en-US" sz="1800" dirty="0">
                <a:solidFill>
                  <a:prstClr val="black"/>
                </a:solidFill>
                <a:latin typeface="Arial" panose="020B0604020202020204" pitchFamily="34" charset="0"/>
                <a:cs typeface="Arial" panose="020B0604020202020204" pitchFamily="34" charset="0"/>
              </a:rPr>
              <a:t>   what needs to be done!</a:t>
            </a:r>
          </a:p>
          <a:p>
            <a:endParaRPr lang="en-US" sz="1800" dirty="0">
              <a:solidFill>
                <a:prstClr val="black"/>
              </a:solidFill>
              <a:latin typeface="Arial" panose="020B0604020202020204" pitchFamily="34" charset="0"/>
              <a:cs typeface="Arial" panose="020B0604020202020204" pitchFamily="34" charset="0"/>
            </a:endParaRPr>
          </a:p>
          <a:p>
            <a:r>
              <a:rPr lang="en-US" sz="1800" dirty="0">
                <a:solidFill>
                  <a:prstClr val="black"/>
                </a:solidFill>
                <a:latin typeface="Arial" panose="020B0604020202020204" pitchFamily="34" charset="0"/>
                <a:cs typeface="Arial" panose="020B0604020202020204" pitchFamily="34" charset="0"/>
              </a:rPr>
              <a:t>•  Research has shown: “When results are measured, results </a:t>
            </a:r>
          </a:p>
          <a:p>
            <a:r>
              <a:rPr lang="en-US" sz="1800" dirty="0">
                <a:solidFill>
                  <a:prstClr val="black"/>
                </a:solidFill>
                <a:latin typeface="Arial" panose="020B0604020202020204" pitchFamily="34" charset="0"/>
                <a:cs typeface="Arial" panose="020B0604020202020204" pitchFamily="34" charset="0"/>
              </a:rPr>
              <a:t>   improve!” </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16</a:t>
            </a:fld>
            <a:endParaRPr lang="en-US" dirty="0"/>
          </a:p>
        </p:txBody>
      </p:sp>
    </p:spTree>
    <p:extLst>
      <p:ext uri="{BB962C8B-B14F-4D97-AF65-F5344CB8AC3E}">
        <p14:creationId xmlns:p14="http://schemas.microsoft.com/office/powerpoint/2010/main" val="196758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833937"/>
            <a:ext cx="6162743" cy="4213384"/>
          </a:xfrm>
        </p:spPr>
        <p:txBody>
          <a:bodyPr/>
          <a:lstStyle/>
          <a:p>
            <a:pPr lvl="0"/>
            <a:r>
              <a:rPr lang="en-US" sz="1800" b="1" dirty="0">
                <a:solidFill>
                  <a:prstClr val="black"/>
                </a:solidFill>
                <a:latin typeface="Arial Black" panose="020B0A04020102020204" pitchFamily="34" charset="0"/>
                <a:cs typeface="Arial" panose="020B0604020202020204" pitchFamily="34" charset="0"/>
              </a:rPr>
              <a:t>Looking ahead to develop the NLC Goals and Objectives for 2020:  </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Much of what we had in 2019 - with specific </a:t>
            </a:r>
          </a:p>
          <a:p>
            <a:pPr lvl="0"/>
            <a:r>
              <a:rPr lang="en-US" sz="1800" b="1" dirty="0">
                <a:solidFill>
                  <a:prstClr val="black"/>
                </a:solidFill>
                <a:latin typeface="Arial Black" panose="020B0A04020102020204" pitchFamily="34" charset="0"/>
                <a:cs typeface="Arial" panose="020B0604020202020204" pitchFamily="34" charset="0"/>
              </a:rPr>
              <a:t>   initiatives to be defined and refined with the </a:t>
            </a:r>
          </a:p>
          <a:p>
            <a:pPr lvl="0"/>
            <a:r>
              <a:rPr lang="en-US" sz="1800" b="1" dirty="0">
                <a:solidFill>
                  <a:prstClr val="black"/>
                </a:solidFill>
                <a:latin typeface="Arial Black" panose="020B0A04020102020204" pitchFamily="34" charset="0"/>
                <a:cs typeface="Arial" panose="020B0604020202020204" pitchFamily="34" charset="0"/>
              </a:rPr>
              <a:t>   NLC Workgroups and the TU staff. </a:t>
            </a:r>
            <a:endParaRPr lang="en-US"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A5973-D9D5-42CF-80C5-72F7A9C6BC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99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447461"/>
            <a:ext cx="5940999" cy="4213384"/>
          </a:xfrm>
        </p:spPr>
        <p:txBody>
          <a:bodyPr/>
          <a:lstStyle/>
          <a:p>
            <a:r>
              <a:rPr lang="en-US" sz="1800" b="1" dirty="0">
                <a:latin typeface="Arial Black" panose="020B0A04020102020204" pitchFamily="34" charset="0"/>
                <a:cs typeface="Arial" panose="020B0604020202020204" pitchFamily="34" charset="0"/>
              </a:rPr>
              <a:t>Finally, IF we become more focused on where to use our resources (funding, staff and volunteers) the better we will become to achieve our Mission and Vision. </a:t>
            </a:r>
          </a:p>
          <a:p>
            <a:endParaRPr lang="en-US" sz="1800" b="1" dirty="0">
              <a:latin typeface="Arial Black" panose="020B0A04020102020204" pitchFamily="34" charset="0"/>
              <a:cs typeface="Arial" panose="020B0604020202020204" pitchFamily="34" charset="0"/>
            </a:endParaRPr>
          </a:p>
          <a:p>
            <a:r>
              <a:rPr lang="en-US" sz="1800" b="1" dirty="0">
                <a:latin typeface="Arial Black" panose="020B0A04020102020204" pitchFamily="34" charset="0"/>
                <a:cs typeface="Arial" panose="020B0604020202020204" pitchFamily="34" charset="0"/>
              </a:rPr>
              <a:t>Thanks for listening.</a:t>
            </a:r>
          </a:p>
          <a:p>
            <a:endParaRPr lang="en-US" sz="1800" b="1" dirty="0">
              <a:latin typeface="Arial Black" panose="020B0A04020102020204" pitchFamily="34" charset="0"/>
              <a:cs typeface="Arial" panose="020B0604020202020204" pitchFamily="34" charset="0"/>
            </a:endParaRPr>
          </a:p>
          <a:p>
            <a:r>
              <a:rPr lang="en-US" sz="1800" b="1" dirty="0">
                <a:latin typeface="Arial Black" panose="020B0A04020102020204" pitchFamily="34" charset="0"/>
                <a:cs typeface="Arial" panose="020B0604020202020204" pitchFamily="34" charset="0"/>
              </a:rPr>
              <a:t>Any questions or comments?</a:t>
            </a:r>
          </a:p>
        </p:txBody>
      </p:sp>
      <p:sp>
        <p:nvSpPr>
          <p:cNvPr id="4" name="Slide Number Placeholder 3"/>
          <p:cNvSpPr>
            <a:spLocks noGrp="1"/>
          </p:cNvSpPr>
          <p:nvPr>
            <p:ph type="sldNum" sz="quarter" idx="5"/>
          </p:nvPr>
        </p:nvSpPr>
        <p:spPr/>
        <p:txBody>
          <a:bodyPr/>
          <a:lstStyle/>
          <a:p>
            <a:fld id="{264A5973-D9D5-42CF-80C5-72F7A9C6BC53}" type="slidenum">
              <a:rPr lang="en-US" smtClean="0"/>
              <a:pPr/>
              <a:t>18</a:t>
            </a:fld>
            <a:endParaRPr lang="en-US" dirty="0"/>
          </a:p>
        </p:txBody>
      </p:sp>
    </p:spTree>
    <p:extLst>
      <p:ext uri="{BB962C8B-B14F-4D97-AF65-F5344CB8AC3E}">
        <p14:creationId xmlns:p14="http://schemas.microsoft.com/office/powerpoint/2010/main" val="136865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95338"/>
            <a:ext cx="6232525" cy="3505200"/>
          </a:xfrm>
        </p:spPr>
      </p:sp>
      <p:sp>
        <p:nvSpPr>
          <p:cNvPr id="4" name="Slide Number Placeholder 3"/>
          <p:cNvSpPr>
            <a:spLocks noGrp="1"/>
          </p:cNvSpPr>
          <p:nvPr>
            <p:ph type="sldNum" sz="quarter" idx="10"/>
          </p:nvPr>
        </p:nvSpPr>
        <p:spPr/>
        <p:txBody>
          <a:bodyPr/>
          <a:lstStyle/>
          <a:p>
            <a:pPr marL="0" marR="0" lvl="0" indent="0" algn="r" defTabSz="960227" rtl="0" eaLnBrk="0" fontAlgn="base" latinLnBrk="0" hangingPunct="0">
              <a:lnSpc>
                <a:spcPct val="100000"/>
              </a:lnSpc>
              <a:spcBef>
                <a:spcPct val="0"/>
              </a:spcBef>
              <a:spcAft>
                <a:spcPct val="0"/>
              </a:spcAft>
              <a:buClrTx/>
              <a:buSzTx/>
              <a:buFontTx/>
              <a:buNone/>
              <a:tabLst/>
              <a:defRPr/>
            </a:pPr>
            <a:fld id="{386FA865-1250-4897-8806-AB28C4FFBBCC}" type="slidenum">
              <a:rPr kumimoji="0" lang="en-US" sz="1400" b="0" i="0" u="none" strike="noStrike" kern="1200" cap="none" spc="0" normalizeH="0" baseline="0" noProof="0" smtClean="0">
                <a:ln>
                  <a:noFill/>
                </a:ln>
                <a:solidFill>
                  <a:srgbClr val="000000"/>
                </a:solidFill>
                <a:effectLst/>
                <a:uLnTx/>
                <a:uFillTx/>
                <a:latin typeface="Times"/>
                <a:ea typeface="+mn-ea"/>
                <a:cs typeface="Arial" pitchFamily="34" charset="0"/>
              </a:rPr>
              <a:pPr marL="0" marR="0" lvl="0" indent="0" algn="r" defTabSz="960227"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Times"/>
              <a:ea typeface="+mn-ea"/>
              <a:cs typeface="Arial" pitchFamily="34" charset="0"/>
            </a:endParaRPr>
          </a:p>
        </p:txBody>
      </p:sp>
      <p:sp>
        <p:nvSpPr>
          <p:cNvPr id="7" name="Notes Placeholder 2">
            <a:extLst>
              <a:ext uri="{FF2B5EF4-FFF2-40B4-BE49-F238E27FC236}">
                <a16:creationId xmlns:a16="http://schemas.microsoft.com/office/drawing/2014/main" id="{9C094461-C302-4301-8D9B-AC44B2941B81}"/>
              </a:ext>
            </a:extLst>
          </p:cNvPr>
          <p:cNvSpPr txBox="1">
            <a:spLocks/>
          </p:cNvSpPr>
          <p:nvPr/>
        </p:nvSpPr>
        <p:spPr>
          <a:xfrm>
            <a:off x="422275" y="4959974"/>
            <a:ext cx="6105147" cy="3273885"/>
          </a:xfrm>
          <a:prstGeom prst="rect">
            <a:avLst/>
          </a:prstGeom>
        </p:spPr>
        <p:txBody>
          <a:bodyPr vert="horz" lIns="93936" tIns="46968" rIns="93936" bIns="46968"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the September 2018 TU annual meeting (Redding, CA) the </a:t>
            </a:r>
          </a:p>
          <a:p>
            <a:r>
              <a:rPr lang="en-US" sz="1600" dirty="0">
                <a:latin typeface="Arial" panose="020B0604020202020204" pitchFamily="34" charset="0"/>
                <a:cs typeface="Arial" panose="020B0604020202020204" pitchFamily="34" charset="0"/>
              </a:rPr>
              <a:t>    NLC Grassroots  Workgroup presented almost two (2) years of </a:t>
            </a:r>
          </a:p>
          <a:p>
            <a:r>
              <a:rPr lang="en-US" sz="1600" dirty="0">
                <a:latin typeface="Arial" panose="020B0604020202020204" pitchFamily="34" charset="0"/>
                <a:cs typeface="Arial" panose="020B0604020202020204" pitchFamily="34" charset="0"/>
              </a:rPr>
              <a:t>    work that was completed to identify what next steps the NLC    </a:t>
            </a:r>
          </a:p>
          <a:p>
            <a:r>
              <a:rPr lang="en-US" sz="1600" dirty="0">
                <a:latin typeface="Arial" panose="020B0604020202020204" pitchFamily="34" charset="0"/>
                <a:cs typeface="Arial" panose="020B0604020202020204" pitchFamily="34" charset="0"/>
              </a:rPr>
              <a:t>    and TU needed to undertake to “Increase TU Capacity”.</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The “reel” identified five (5) key areas on which to focus: </a:t>
            </a:r>
          </a:p>
          <a:p>
            <a:r>
              <a:rPr lang="en-US" sz="1600" dirty="0">
                <a:latin typeface="Arial" panose="020B0604020202020204" pitchFamily="34" charset="0"/>
                <a:cs typeface="Arial" panose="020B0604020202020204" pitchFamily="34" charset="0"/>
              </a:rPr>
              <a:t>	- See slide for 5 areas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These became the focus for the NLC 2019 Goals and </a:t>
            </a:r>
          </a:p>
          <a:p>
            <a:r>
              <a:rPr lang="en-US" sz="1600" dirty="0">
                <a:latin typeface="Arial" panose="020B0604020202020204" pitchFamily="34" charset="0"/>
                <a:cs typeface="Arial" panose="020B0604020202020204" pitchFamily="34" charset="0"/>
              </a:rPr>
              <a:t>   Objectives.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See next slide…</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964" y="4782351"/>
            <a:ext cx="6508317" cy="4213384"/>
          </a:xfrm>
        </p:spPr>
        <p:txBody>
          <a:bodyPr/>
          <a:lstStyle/>
          <a:p>
            <a:pPr lvl="0"/>
            <a:r>
              <a:rPr lang="en-US" sz="16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These were the focus for the NLC 2019 Goals </a:t>
            </a:r>
          </a:p>
          <a:p>
            <a:pPr lvl="0"/>
            <a:r>
              <a:rPr lang="en-US" sz="1800" b="1" dirty="0">
                <a:solidFill>
                  <a:prstClr val="black"/>
                </a:solidFill>
                <a:latin typeface="Arial Black" panose="020B0A04020102020204" pitchFamily="34" charset="0"/>
                <a:cs typeface="Arial" panose="020B0604020202020204" pitchFamily="34" charset="0"/>
              </a:rPr>
              <a:t>  and Objectives.</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These should be familiar with the NLC </a:t>
            </a:r>
          </a:p>
          <a:p>
            <a:pPr lvl="0"/>
            <a:r>
              <a:rPr lang="en-US" sz="1800" b="1" dirty="0">
                <a:solidFill>
                  <a:prstClr val="black"/>
                </a:solidFill>
                <a:latin typeface="Arial Black" panose="020B0A04020102020204" pitchFamily="34" charset="0"/>
                <a:cs typeface="Arial" panose="020B0604020202020204" pitchFamily="34" charset="0"/>
              </a:rPr>
              <a:t>  Representatives and Workgroup Chairs with their </a:t>
            </a:r>
          </a:p>
          <a:p>
            <a:pPr lvl="0"/>
            <a:r>
              <a:rPr lang="en-US" sz="1800" b="1" dirty="0">
                <a:solidFill>
                  <a:prstClr val="black"/>
                </a:solidFill>
                <a:latin typeface="Arial Black" panose="020B0A04020102020204" pitchFamily="34" charset="0"/>
                <a:cs typeface="Arial" panose="020B0604020202020204" pitchFamily="34" charset="0"/>
              </a:rPr>
              <a:t>  involvement and leadership to make progress </a:t>
            </a:r>
          </a:p>
          <a:p>
            <a:pPr lvl="0"/>
            <a:r>
              <a:rPr lang="en-US" sz="1800" b="1" dirty="0">
                <a:solidFill>
                  <a:prstClr val="black"/>
                </a:solidFill>
                <a:latin typeface="Arial Black" panose="020B0A04020102020204" pitchFamily="34" charset="0"/>
                <a:cs typeface="Arial" panose="020B0604020202020204" pitchFamily="34" charset="0"/>
              </a:rPr>
              <a:t>  and accomplish</a:t>
            </a:r>
            <a:r>
              <a:rPr lang="en-US" sz="1800" b="1" dirty="0">
                <a:solidFill>
                  <a:prstClr val="black"/>
                </a:solidFill>
                <a:latin typeface="Arial" panose="020B0604020202020204" pitchFamily="34" charset="0"/>
                <a:cs typeface="Arial" panose="020B0604020202020204" pitchFamily="34" charset="0"/>
              </a:rPr>
              <a:t>.</a:t>
            </a:r>
          </a:p>
          <a:p>
            <a:pPr lvl="0"/>
            <a:endParaRPr lang="en-US" sz="1800" b="1" dirty="0">
              <a:solidFill>
                <a:prstClr val="black"/>
              </a:solidFill>
              <a:latin typeface="Arial" panose="020B0604020202020204" pitchFamily="34" charset="0"/>
              <a:cs typeface="Arial" panose="020B0604020202020204" pitchFamily="34" charset="0"/>
            </a:endParaRPr>
          </a:p>
          <a:p>
            <a:pPr lvl="0"/>
            <a:endParaRPr lang="en-US" sz="16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3</a:t>
            </a:fld>
            <a:endParaRPr lang="en-US" dirty="0"/>
          </a:p>
        </p:txBody>
      </p:sp>
    </p:spTree>
    <p:extLst>
      <p:ext uri="{BB962C8B-B14F-4D97-AF65-F5344CB8AC3E}">
        <p14:creationId xmlns:p14="http://schemas.microsoft.com/office/powerpoint/2010/main" val="370515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447461"/>
            <a:ext cx="6113786" cy="2956046"/>
          </a:xfrm>
        </p:spPr>
        <p:txBody>
          <a:bodyPr/>
          <a:lstStyle/>
          <a:p>
            <a:r>
              <a:rPr lang="en-US" sz="1800"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Black" panose="020B0A04020102020204" pitchFamily="34" charset="0"/>
                <a:cs typeface="Arial" panose="020B0604020202020204" pitchFamily="34" charset="0"/>
              </a:rPr>
              <a:t>Briefly, one of the first steps was to gather </a:t>
            </a:r>
          </a:p>
          <a:p>
            <a:r>
              <a:rPr lang="en-US" sz="1800" dirty="0">
                <a:solidFill>
                  <a:prstClr val="black"/>
                </a:solidFill>
                <a:latin typeface="Arial Black" panose="020B0A04020102020204" pitchFamily="34" charset="0"/>
                <a:cs typeface="Arial" panose="020B0604020202020204" pitchFamily="34" charset="0"/>
              </a:rPr>
              <a:t>  information from throughout the  councils, </a:t>
            </a:r>
          </a:p>
          <a:p>
            <a:r>
              <a:rPr lang="en-US" sz="1800" dirty="0">
                <a:solidFill>
                  <a:prstClr val="black"/>
                </a:solidFill>
                <a:latin typeface="Arial Black" panose="020B0A04020102020204" pitchFamily="34" charset="0"/>
                <a:cs typeface="Arial" panose="020B0604020202020204" pitchFamily="34" charset="0"/>
              </a:rPr>
              <a:t>  chapters and members on what were </a:t>
            </a:r>
          </a:p>
          <a:p>
            <a:r>
              <a:rPr lang="en-US" sz="1800" dirty="0">
                <a:solidFill>
                  <a:prstClr val="black"/>
                </a:solidFill>
                <a:latin typeface="Arial Black" panose="020B0A04020102020204" pitchFamily="34" charset="0"/>
                <a:cs typeface="Arial" panose="020B0604020202020204" pitchFamily="34" charset="0"/>
              </a:rPr>
              <a:t>  considered some “key”  questions. </a:t>
            </a:r>
          </a:p>
          <a:p>
            <a:endParaRPr lang="en-US" sz="1800" dirty="0">
              <a:solidFill>
                <a:prstClr val="black"/>
              </a:solidFill>
              <a:latin typeface="Arial Black" panose="020B0A04020102020204" pitchFamily="34" charset="0"/>
              <a:cs typeface="Arial" panose="020B0604020202020204" pitchFamily="34" charset="0"/>
            </a:endParaRPr>
          </a:p>
          <a:p>
            <a:r>
              <a:rPr lang="en-US" sz="1800" dirty="0">
                <a:solidFill>
                  <a:prstClr val="black"/>
                </a:solidFill>
                <a:latin typeface="Arial Black" panose="020B0A04020102020204" pitchFamily="34" charset="0"/>
                <a:cs typeface="Arial" panose="020B0604020202020204" pitchFamily="34" charset="0"/>
              </a:rPr>
              <a:t>• Value was to prepare the NLC for developing </a:t>
            </a:r>
          </a:p>
          <a:p>
            <a:r>
              <a:rPr lang="en-US" sz="1800" dirty="0">
                <a:solidFill>
                  <a:prstClr val="black"/>
                </a:solidFill>
                <a:latin typeface="Arial Black" panose="020B0A04020102020204" pitchFamily="34" charset="0"/>
                <a:cs typeface="Arial" panose="020B0604020202020204" pitchFamily="34" charset="0"/>
              </a:rPr>
              <a:t>  Goals and Objectives for 2020 and in </a:t>
            </a:r>
          </a:p>
          <a:p>
            <a:r>
              <a:rPr lang="en-US" sz="1800" dirty="0">
                <a:solidFill>
                  <a:prstClr val="black"/>
                </a:solidFill>
                <a:latin typeface="Arial Black" panose="020B0A04020102020204" pitchFamily="34" charset="0"/>
                <a:cs typeface="Arial" panose="020B0604020202020204" pitchFamily="34" charset="0"/>
              </a:rPr>
              <a:t>  preparation for the upcoming 5-Year Strategic   </a:t>
            </a:r>
          </a:p>
          <a:p>
            <a:r>
              <a:rPr lang="en-US" sz="1800" dirty="0">
                <a:solidFill>
                  <a:prstClr val="black"/>
                </a:solidFill>
                <a:latin typeface="Arial Black" panose="020B0A04020102020204" pitchFamily="34" charset="0"/>
                <a:cs typeface="Arial" panose="020B0604020202020204" pitchFamily="34" charset="0"/>
              </a:rPr>
              <a:t>  Plan Review in 2020 –  2021 with the TU staff.</a:t>
            </a:r>
          </a:p>
          <a:p>
            <a:endParaRPr lang="en-US" sz="1800" dirty="0"/>
          </a:p>
          <a:p>
            <a:endParaRPr lang="en-US" sz="1600" dirty="0">
              <a:solidFill>
                <a:prstClr val="black"/>
              </a:solidFill>
              <a:latin typeface="Arial" panose="020B0604020202020204" pitchFamily="34" charset="0"/>
              <a:cs typeface="Arial" panose="020B0604020202020204" pitchFamily="34" charset="0"/>
            </a:endParaRPr>
          </a:p>
          <a:p>
            <a:endParaRPr lang="en-US" sz="1600" dirty="0"/>
          </a:p>
          <a:p>
            <a:endParaRPr lang="en-US" sz="16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4</a:t>
            </a:fld>
            <a:endParaRPr lang="en-US" dirty="0"/>
          </a:p>
        </p:txBody>
      </p:sp>
    </p:spTree>
    <p:extLst>
      <p:ext uri="{BB962C8B-B14F-4D97-AF65-F5344CB8AC3E}">
        <p14:creationId xmlns:p14="http://schemas.microsoft.com/office/powerpoint/2010/main" val="416625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5149901"/>
            <a:ext cx="5998595" cy="4213384"/>
          </a:xfrm>
        </p:spPr>
        <p:txBody>
          <a:bodyPr/>
          <a:lstStyle/>
          <a:p>
            <a:r>
              <a:rPr lang="en-US" sz="18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You will see there were many “common </a:t>
            </a:r>
          </a:p>
          <a:p>
            <a:r>
              <a:rPr lang="en-US" sz="1800" b="1" dirty="0">
                <a:solidFill>
                  <a:prstClr val="black"/>
                </a:solidFill>
                <a:latin typeface="Arial Black" panose="020B0A04020102020204" pitchFamily="34" charset="0"/>
                <a:cs typeface="Arial" panose="020B0604020202020204" pitchFamily="34" charset="0"/>
              </a:rPr>
              <a:t>   issues” within the </a:t>
            </a:r>
            <a:r>
              <a:rPr lang="en-US" sz="1800" b="1" u="sng" dirty="0">
                <a:solidFill>
                  <a:prstClr val="black"/>
                </a:solidFill>
                <a:latin typeface="Arial Black" panose="020B0A04020102020204" pitchFamily="34" charset="0"/>
                <a:cs typeface="Arial" panose="020B0604020202020204" pitchFamily="34" charset="0"/>
              </a:rPr>
              <a:t>councils</a:t>
            </a:r>
            <a:r>
              <a:rPr lang="en-US" sz="1800" b="1" dirty="0">
                <a:solidFill>
                  <a:prstClr val="black"/>
                </a:solidFill>
                <a:latin typeface="Arial Black" panose="020B0A04020102020204" pitchFamily="34" charset="0"/>
                <a:cs typeface="Arial" panose="020B0604020202020204" pitchFamily="34" charset="0"/>
              </a:rPr>
              <a:t>.</a:t>
            </a:r>
          </a:p>
          <a:p>
            <a:endParaRPr lang="en-US" sz="1800" b="1" dirty="0">
              <a:solidFill>
                <a:prstClr val="black"/>
              </a:solidFill>
              <a:latin typeface="Arial Black" panose="020B0A04020102020204" pitchFamily="34" charset="0"/>
              <a:cs typeface="Arial" panose="020B0604020202020204" pitchFamily="34" charset="0"/>
            </a:endParaRPr>
          </a:p>
          <a:p>
            <a:r>
              <a:rPr lang="en-US" sz="1800" b="1" dirty="0">
                <a:solidFill>
                  <a:prstClr val="black"/>
                </a:solidFill>
                <a:latin typeface="Arial Black" panose="020B0A04020102020204" pitchFamily="34" charset="0"/>
                <a:cs typeface="Arial" panose="020B0604020202020204" pitchFamily="34" charset="0"/>
              </a:rPr>
              <a:t>•  Share several key issues.</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5</a:t>
            </a:fld>
            <a:endParaRPr lang="en-US" dirty="0"/>
          </a:p>
        </p:txBody>
      </p:sp>
    </p:spTree>
    <p:extLst>
      <p:ext uri="{BB962C8B-B14F-4D97-AF65-F5344CB8AC3E}">
        <p14:creationId xmlns:p14="http://schemas.microsoft.com/office/powerpoint/2010/main" val="8085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5387233"/>
            <a:ext cx="6056191" cy="2048723"/>
          </a:xfrm>
        </p:spPr>
        <p:txBody>
          <a:bodyPr/>
          <a:lstStyle/>
          <a:p>
            <a:pPr lvl="0"/>
            <a:r>
              <a:rPr lang="en-US" sz="18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You will see there were many “common </a:t>
            </a:r>
          </a:p>
          <a:p>
            <a:pPr lvl="0"/>
            <a:r>
              <a:rPr lang="en-US" sz="1800" b="1" dirty="0">
                <a:solidFill>
                  <a:prstClr val="black"/>
                </a:solidFill>
                <a:latin typeface="Arial Black" panose="020B0A04020102020204" pitchFamily="34" charset="0"/>
                <a:cs typeface="Arial" panose="020B0604020202020204" pitchFamily="34" charset="0"/>
              </a:rPr>
              <a:t>   issues” within the </a:t>
            </a:r>
            <a:r>
              <a:rPr lang="en-US" sz="1800" b="1" u="sng" dirty="0">
                <a:solidFill>
                  <a:prstClr val="black"/>
                </a:solidFill>
                <a:latin typeface="Arial Black" panose="020B0A04020102020204" pitchFamily="34" charset="0"/>
                <a:cs typeface="Arial" panose="020B0604020202020204" pitchFamily="34" charset="0"/>
              </a:rPr>
              <a:t>chapters</a:t>
            </a:r>
            <a:r>
              <a:rPr lang="en-US" sz="1800" b="1" dirty="0">
                <a:solidFill>
                  <a:prstClr val="black"/>
                </a:solidFill>
                <a:latin typeface="Arial Black" panose="020B0A04020102020204" pitchFamily="34" charset="0"/>
                <a:cs typeface="Arial" panose="020B0604020202020204" pitchFamily="34" charset="0"/>
              </a:rPr>
              <a:t>.</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Share several key issues.</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6</a:t>
            </a:fld>
            <a:endParaRPr lang="en-US" dirty="0"/>
          </a:p>
        </p:txBody>
      </p:sp>
    </p:spTree>
    <p:extLst>
      <p:ext uri="{BB962C8B-B14F-4D97-AF65-F5344CB8AC3E}">
        <p14:creationId xmlns:p14="http://schemas.microsoft.com/office/powerpoint/2010/main" val="365513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193" y="4986337"/>
            <a:ext cx="6561144" cy="2351164"/>
          </a:xfrm>
        </p:spPr>
        <p:txBody>
          <a:bodyPr/>
          <a:lstStyle/>
          <a:p>
            <a:pPr lvl="0"/>
            <a:r>
              <a:rPr lang="en-US" sz="18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You will see one very important response </a:t>
            </a:r>
          </a:p>
          <a:p>
            <a:pPr lvl="0"/>
            <a:r>
              <a:rPr lang="en-US" sz="1800" b="1" dirty="0">
                <a:solidFill>
                  <a:prstClr val="black"/>
                </a:solidFill>
                <a:latin typeface="Arial Black" panose="020B0A04020102020204" pitchFamily="34" charset="0"/>
                <a:cs typeface="Arial" panose="020B0604020202020204" pitchFamily="34" charset="0"/>
              </a:rPr>
              <a:t>   (almost unanimous) – </a:t>
            </a:r>
            <a:r>
              <a:rPr lang="en-US" sz="1800" b="1" u="sng" dirty="0">
                <a:solidFill>
                  <a:prstClr val="black"/>
                </a:solidFill>
                <a:latin typeface="Arial Black" panose="020B0A04020102020204" pitchFamily="34" charset="0"/>
                <a:cs typeface="Arial" panose="020B0604020202020204" pitchFamily="34" charset="0"/>
              </a:rPr>
              <a:t>chapters</a:t>
            </a:r>
            <a:r>
              <a:rPr lang="en-US" sz="1800" b="1" dirty="0">
                <a:solidFill>
                  <a:prstClr val="black"/>
                </a:solidFill>
                <a:latin typeface="Arial Black" panose="020B0A04020102020204" pitchFamily="34" charset="0"/>
                <a:cs typeface="Arial" panose="020B0604020202020204" pitchFamily="34" charset="0"/>
              </a:rPr>
              <a:t> are primary </a:t>
            </a:r>
          </a:p>
          <a:p>
            <a:pPr lvl="0"/>
            <a:r>
              <a:rPr lang="en-US" sz="1800" b="1" dirty="0">
                <a:solidFill>
                  <a:prstClr val="black"/>
                </a:solidFill>
                <a:latin typeface="Arial Black" panose="020B0A04020102020204" pitchFamily="34" charset="0"/>
                <a:cs typeface="Arial" panose="020B0604020202020204" pitchFamily="34" charset="0"/>
              </a:rPr>
              <a:t>   responsible for acquiring new members into TU!</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Share several key reasons from slide.</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7</a:t>
            </a:fld>
            <a:endParaRPr lang="en-US" dirty="0"/>
          </a:p>
        </p:txBody>
      </p:sp>
    </p:spTree>
    <p:extLst>
      <p:ext uri="{BB962C8B-B14F-4D97-AF65-F5344CB8AC3E}">
        <p14:creationId xmlns:p14="http://schemas.microsoft.com/office/powerpoint/2010/main" val="225788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964" y="4958095"/>
            <a:ext cx="6450721" cy="4213384"/>
          </a:xfrm>
        </p:spPr>
        <p:txBody>
          <a:bodyPr/>
          <a:lstStyle/>
          <a:p>
            <a:pPr lvl="0"/>
            <a:r>
              <a:rPr lang="en-US" sz="1800" dirty="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Black" panose="020B0A04020102020204" pitchFamily="34" charset="0"/>
                <a:cs typeface="Arial" panose="020B0604020202020204" pitchFamily="34" charset="0"/>
              </a:rPr>
              <a:t>Again, you will see one very important response </a:t>
            </a:r>
          </a:p>
          <a:p>
            <a:pPr lvl="0"/>
            <a:r>
              <a:rPr lang="en-US" sz="1800" b="1" dirty="0">
                <a:solidFill>
                  <a:prstClr val="black"/>
                </a:solidFill>
                <a:latin typeface="Arial Black" panose="020B0A04020102020204" pitchFamily="34" charset="0"/>
                <a:cs typeface="Arial" panose="020B0604020202020204" pitchFamily="34" charset="0"/>
              </a:rPr>
              <a:t>   (almost unanimous) -  </a:t>
            </a:r>
            <a:r>
              <a:rPr lang="en-US" sz="1800" b="1" u="sng" dirty="0">
                <a:solidFill>
                  <a:prstClr val="black"/>
                </a:solidFill>
                <a:latin typeface="Arial Black" panose="020B0A04020102020204" pitchFamily="34" charset="0"/>
                <a:cs typeface="Arial" panose="020B0604020202020204" pitchFamily="34" charset="0"/>
              </a:rPr>
              <a:t>chapters</a:t>
            </a:r>
            <a:r>
              <a:rPr lang="en-US" sz="1800" b="1" dirty="0">
                <a:solidFill>
                  <a:prstClr val="black"/>
                </a:solidFill>
                <a:latin typeface="Arial Black" panose="020B0A04020102020204" pitchFamily="34" charset="0"/>
                <a:cs typeface="Arial" panose="020B0604020202020204" pitchFamily="34" charset="0"/>
              </a:rPr>
              <a:t> are primary </a:t>
            </a:r>
          </a:p>
          <a:p>
            <a:pPr lvl="0"/>
            <a:r>
              <a:rPr lang="en-US" sz="1800" b="1" dirty="0">
                <a:solidFill>
                  <a:prstClr val="black"/>
                </a:solidFill>
                <a:latin typeface="Arial Black" panose="020B0A04020102020204" pitchFamily="34" charset="0"/>
                <a:cs typeface="Arial" panose="020B0604020202020204" pitchFamily="34" charset="0"/>
              </a:rPr>
              <a:t>   responsible for engaging and retaining new </a:t>
            </a:r>
          </a:p>
          <a:p>
            <a:pPr lvl="0"/>
            <a:r>
              <a:rPr lang="en-US" sz="1800" b="1" dirty="0">
                <a:solidFill>
                  <a:prstClr val="black"/>
                </a:solidFill>
                <a:latin typeface="Arial Black" panose="020B0A04020102020204" pitchFamily="34" charset="0"/>
                <a:cs typeface="Arial" panose="020B0604020202020204" pitchFamily="34" charset="0"/>
              </a:rPr>
              <a:t>   members into TU!</a:t>
            </a:r>
          </a:p>
          <a:p>
            <a:pPr lvl="0"/>
            <a:endParaRPr lang="en-US" sz="1800" b="1" dirty="0">
              <a:solidFill>
                <a:prstClr val="black"/>
              </a:solidFill>
              <a:latin typeface="Arial Black" panose="020B0A04020102020204" pitchFamily="34" charset="0"/>
              <a:cs typeface="Arial" panose="020B0604020202020204" pitchFamily="34" charset="0"/>
            </a:endParaRPr>
          </a:p>
          <a:p>
            <a:pPr lvl="0"/>
            <a:r>
              <a:rPr lang="en-US" sz="1800" b="1" dirty="0">
                <a:solidFill>
                  <a:prstClr val="black"/>
                </a:solidFill>
                <a:latin typeface="Arial Black" panose="020B0A04020102020204" pitchFamily="34" charset="0"/>
                <a:cs typeface="Arial" panose="020B0604020202020204" pitchFamily="34" charset="0"/>
              </a:rPr>
              <a:t>•  Share several key reasons from slide.</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8</a:t>
            </a:fld>
            <a:endParaRPr lang="en-US" dirty="0"/>
          </a:p>
        </p:txBody>
      </p:sp>
    </p:spTree>
    <p:extLst>
      <p:ext uri="{BB962C8B-B14F-4D97-AF65-F5344CB8AC3E}">
        <p14:creationId xmlns:p14="http://schemas.microsoft.com/office/powerpoint/2010/main" val="356707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078" y="4679912"/>
            <a:ext cx="6260918" cy="4213384"/>
          </a:xfrm>
        </p:spPr>
        <p:txBody>
          <a:bodyPr/>
          <a:lstStyle/>
          <a:p>
            <a:pPr marL="285750" indent="-285750">
              <a:buFont typeface="Arial" panose="020B0604020202020204" pitchFamily="34" charset="0"/>
              <a:buChar char="•"/>
            </a:pPr>
            <a:r>
              <a:rPr lang="en-US" sz="1800" b="1" dirty="0">
                <a:latin typeface="Arial Black" panose="020B0A04020102020204" pitchFamily="34" charset="0"/>
                <a:cs typeface="Arial" panose="020B0604020202020204" pitchFamily="34" charset="0"/>
              </a:rPr>
              <a:t>Survey designed by NLC Women’s Initiative Committee</a:t>
            </a:r>
          </a:p>
          <a:p>
            <a:pPr marL="285750" indent="-285750">
              <a:buFont typeface="Arial" panose="020B0604020202020204" pitchFamily="34" charset="0"/>
              <a:buChar char="•"/>
            </a:pPr>
            <a:endParaRPr lang="en-US" sz="1800" b="1"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Black" panose="020B0A04020102020204" pitchFamily="34" charset="0"/>
                <a:cs typeface="Arial" panose="020B0604020202020204" pitchFamily="34" charset="0"/>
              </a:rPr>
              <a:t>Opened April, 2016</a:t>
            </a:r>
          </a:p>
          <a:p>
            <a:pPr marL="285750" indent="-285750">
              <a:buFont typeface="Arial" panose="020B0604020202020204" pitchFamily="34" charset="0"/>
              <a:buChar char="•"/>
            </a:pPr>
            <a:endParaRPr lang="en-US" sz="1800" b="1"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Black" panose="020B0A04020102020204" pitchFamily="34" charset="0"/>
                <a:cs typeface="Arial" panose="020B0604020202020204" pitchFamily="34" charset="0"/>
              </a:rPr>
              <a:t>4,121+ responses</a:t>
            </a:r>
          </a:p>
          <a:p>
            <a:pPr marL="285750" indent="-285750">
              <a:buFont typeface="Arial" panose="020B0604020202020204" pitchFamily="34" charset="0"/>
              <a:buChar char="•"/>
            </a:pPr>
            <a:endParaRPr lang="en-US" sz="1800" b="1"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Black" panose="020B0A04020102020204" pitchFamily="34" charset="0"/>
                <a:cs typeface="Arial" panose="020B0604020202020204" pitchFamily="34" charset="0"/>
              </a:rPr>
              <a:t>363 chapters represented in survey</a:t>
            </a:r>
          </a:p>
          <a:p>
            <a:pPr marL="285750" indent="-285750">
              <a:buFont typeface="Arial" panose="020B0604020202020204" pitchFamily="34" charset="0"/>
              <a:buChar char="•"/>
            </a:pPr>
            <a:endParaRPr lang="en-US" sz="1800" b="1"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Black" panose="020B0A04020102020204" pitchFamily="34" charset="0"/>
                <a:cs typeface="Arial" panose="020B0604020202020204" pitchFamily="34" charset="0"/>
              </a:rPr>
              <a:t>Both males and females surveyed</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Requests to complete: Lines to Leaders and chapter leadership requests</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Survey closed at end of year 2016</a:t>
            </a:r>
          </a:p>
          <a:p>
            <a:endParaRPr lang="en-US" dirty="0"/>
          </a:p>
        </p:txBody>
      </p:sp>
      <p:sp>
        <p:nvSpPr>
          <p:cNvPr id="4" name="Slide Number Placeholder 3"/>
          <p:cNvSpPr>
            <a:spLocks noGrp="1"/>
          </p:cNvSpPr>
          <p:nvPr>
            <p:ph type="sldNum" sz="quarter" idx="5"/>
          </p:nvPr>
        </p:nvSpPr>
        <p:spPr/>
        <p:txBody>
          <a:bodyPr/>
          <a:lstStyle/>
          <a:p>
            <a:fld id="{264A5973-D9D5-42CF-80C5-72F7A9C6BC53}" type="slidenum">
              <a:rPr lang="en-US" smtClean="0"/>
              <a:pPr/>
              <a:t>9</a:t>
            </a:fld>
            <a:endParaRPr lang="en-US" dirty="0"/>
          </a:p>
        </p:txBody>
      </p:sp>
    </p:spTree>
    <p:extLst>
      <p:ext uri="{BB962C8B-B14F-4D97-AF65-F5344CB8AC3E}">
        <p14:creationId xmlns:p14="http://schemas.microsoft.com/office/powerpoint/2010/main" val="411455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37.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37.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2" name="Title 1"/>
          <p:cNvSpPr>
            <a:spLocks noGrp="1"/>
          </p:cNvSpPr>
          <p:nvPr>
            <p:ph type="ctrTitle"/>
          </p:nvPr>
        </p:nvSpPr>
        <p:spPr>
          <a:xfrm>
            <a:off x="685799" y="361950"/>
            <a:ext cx="7772400" cy="821531"/>
          </a:xfrm>
          <a:prstGeom prst="rect">
            <a:avLst/>
          </a:prstGeom>
        </p:spPr>
        <p:txBody>
          <a:bodyPr>
            <a:normAutofit/>
          </a:bodyPr>
          <a:lstStyle>
            <a:lvl1pPr>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2001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124200" y="4812506"/>
            <a:ext cx="2895600" cy="273844"/>
          </a:xfrm>
          <a:prstGeom prst="rect">
            <a:avLst/>
          </a:prstGeom>
        </p:spPr>
        <p:txBody>
          <a:bodyPr/>
          <a:lstStyle>
            <a:lvl1pPr>
              <a:defRPr b="1">
                <a:solidFill>
                  <a:schemeClr val="tx1"/>
                </a:solidFill>
              </a:defRPr>
            </a:lvl1pPr>
          </a:lstStyle>
          <a:p>
            <a:r>
              <a:rPr lang="en-US" dirty="0"/>
              <a:t>www.tu.org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674" y="1957680"/>
            <a:ext cx="2190275" cy="2595270"/>
          </a:xfrm>
          <a:prstGeom prst="rect">
            <a:avLst/>
          </a:prstGeom>
        </p:spPr>
      </p:pic>
      <p:sp>
        <p:nvSpPr>
          <p:cNvPr id="10" name="Rectangle 9"/>
          <p:cNvSpPr/>
          <p:nvPr/>
        </p:nvSpPr>
        <p:spPr>
          <a:xfrm>
            <a:off x="3581400" y="5086350"/>
            <a:ext cx="2094549"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85674" y="1957680"/>
            <a:ext cx="2190275" cy="2595270"/>
          </a:xfrm>
          <a:prstGeom prst="rect">
            <a:avLst/>
          </a:prstGeom>
        </p:spPr>
      </p:pic>
      <p:sp>
        <p:nvSpPr>
          <p:cNvPr id="14" name="Rectangle 13"/>
          <p:cNvSpPr/>
          <p:nvPr userDrawn="1"/>
        </p:nvSpPr>
        <p:spPr>
          <a:xfrm>
            <a:off x="3581400" y="5086350"/>
            <a:ext cx="2094549"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20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05350"/>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8"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2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296026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12"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336665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3030067" cy="51435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57" y="352802"/>
            <a:ext cx="1615443" cy="1914148"/>
          </a:xfrm>
          <a:prstGeom prst="rect">
            <a:avLst/>
          </a:prstGeom>
        </p:spPr>
      </p:pic>
      <p:pic>
        <p:nvPicPr>
          <p:cNvPr id="5" name="Picture 4" descr="trout2_powerpoin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9144000" cy="5162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0"/>
            <a:ext cx="3030067" cy="5162550"/>
          </a:xfrm>
          <a:prstGeom prst="rect">
            <a:avLst/>
          </a:prstGeom>
        </p:spPr>
      </p:pic>
      <p:sp>
        <p:nvSpPr>
          <p:cNvPr id="11" name="Text Placeholder 10"/>
          <p:cNvSpPr>
            <a:spLocks noGrp="1"/>
          </p:cNvSpPr>
          <p:nvPr>
            <p:ph type="body" sz="quarter" idx="10" hasCustomPrompt="1"/>
          </p:nvPr>
        </p:nvSpPr>
        <p:spPr>
          <a:xfrm>
            <a:off x="457200" y="2343150"/>
            <a:ext cx="2590800" cy="457200"/>
          </a:xfrm>
          <a:prstGeom prst="rect">
            <a:avLst/>
          </a:prstGeom>
        </p:spPr>
        <p:txBody>
          <a:bodyPr>
            <a:normAutofit/>
          </a:bodyPr>
          <a:lstStyle>
            <a:lvl1pPr marL="0" indent="0" algn="ctr">
              <a:buNone/>
              <a:defRPr sz="25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457200" y="2800350"/>
            <a:ext cx="2590800" cy="2133600"/>
          </a:xfrm>
          <a:prstGeom prst="rect">
            <a:avLst/>
          </a:prstGeom>
        </p:spPr>
        <p:txBody>
          <a:bodyPr>
            <a:normAutofit/>
          </a:bodyPr>
          <a:lstStyle>
            <a:lvl1pPr marL="0" indent="0" algn="ctr">
              <a:buNone/>
              <a:defRPr sz="1400" baseline="0">
                <a:solidFill>
                  <a:schemeClr val="bg1"/>
                </a:solidFill>
              </a:defRPr>
            </a:lvl1pPr>
          </a:lstStyle>
          <a:p>
            <a:pPr lvl="0"/>
            <a:r>
              <a:rPr lang="en-US" dirty="0"/>
              <a:t>Click to Insert Text</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157" y="352802"/>
            <a:ext cx="1615443" cy="1914148"/>
          </a:xfrm>
          <a:prstGeom prst="rect">
            <a:avLst/>
          </a:prstGeom>
        </p:spPr>
      </p:pic>
    </p:spTree>
    <p:extLst>
      <p:ext uri="{BB962C8B-B14F-4D97-AF65-F5344CB8AC3E}">
        <p14:creationId xmlns:p14="http://schemas.microsoft.com/office/powerpoint/2010/main" val="217118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48862"/>
            <a:ext cx="9144000" cy="13136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Picture 2" descr="trout6_powerpoin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944"/>
            <a:ext cx="9150997" cy="5160606"/>
          </a:xfrm>
          <a:prstGeom prst="rect">
            <a:avLst/>
          </a:prstGeom>
        </p:spPr>
      </p:pic>
      <p:pic>
        <p:nvPicPr>
          <p:cNvPr id="4" name="Picture 3" descr="trout7_powerpoint.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37915"/>
            <a:ext cx="9144000" cy="1324635"/>
          </a:xfrm>
          <a:prstGeom prst="rect">
            <a:avLst/>
          </a:prstGeom>
        </p:spPr>
      </p:pic>
      <p:sp>
        <p:nvSpPr>
          <p:cNvPr id="12" name="Text Placeholder 10"/>
          <p:cNvSpPr>
            <a:spLocks noGrp="1"/>
          </p:cNvSpPr>
          <p:nvPr>
            <p:ph type="body" sz="quarter" idx="11" hasCustomPrompt="1"/>
          </p:nvPr>
        </p:nvSpPr>
        <p:spPr>
          <a:xfrm>
            <a:off x="1447800" y="4019550"/>
            <a:ext cx="7467600" cy="9906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spTree>
    <p:extLst>
      <p:ext uri="{BB962C8B-B14F-4D97-AF65-F5344CB8AC3E}">
        <p14:creationId xmlns:p14="http://schemas.microsoft.com/office/powerpoint/2010/main" val="40862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09550"/>
            <a:ext cx="1208314" cy="1431738"/>
          </a:xfrm>
          <a:prstGeom prst="rect">
            <a:avLst/>
          </a:prstGeom>
        </p:spPr>
      </p:pic>
      <p:pic>
        <p:nvPicPr>
          <p:cNvPr id="2" name="Picture 1" descr="_R5A4367_original.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1" y="209550"/>
            <a:ext cx="1208314" cy="1431738"/>
          </a:xfrm>
          <a:prstGeom prst="rect">
            <a:avLst/>
          </a:prstGeom>
        </p:spPr>
      </p:pic>
      <p:sp>
        <p:nvSpPr>
          <p:cNvPr id="12" name="Text Placeholder 10"/>
          <p:cNvSpPr>
            <a:spLocks noGrp="1"/>
          </p:cNvSpPr>
          <p:nvPr>
            <p:ph type="body" sz="quarter" idx="11" hasCustomPrompt="1"/>
          </p:nvPr>
        </p:nvSpPr>
        <p:spPr>
          <a:xfrm>
            <a:off x="1524000" y="285750"/>
            <a:ext cx="3578431" cy="12192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415598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extLst>
      <p:ext uri="{BB962C8B-B14F-4D97-AF65-F5344CB8AC3E}">
        <p14:creationId xmlns:p14="http://schemas.microsoft.com/office/powerpoint/2010/main" val="96824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Tree>
    <p:extLst>
      <p:ext uri="{BB962C8B-B14F-4D97-AF65-F5344CB8AC3E}">
        <p14:creationId xmlns:p14="http://schemas.microsoft.com/office/powerpoint/2010/main" val="180669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sp>
        <p:nvSpPr>
          <p:cNvPr id="9" name="Text Placeholder 12"/>
          <p:cNvSpPr>
            <a:spLocks noGrp="1"/>
          </p:cNvSpPr>
          <p:nvPr>
            <p:ph type="body" sz="quarter" idx="14" hasCustomPrompt="1"/>
          </p:nvPr>
        </p:nvSpPr>
        <p:spPr>
          <a:xfrm>
            <a:off x="457200"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sp>
        <p:nvSpPr>
          <p:cNvPr id="18" name="Text Placeholder 12"/>
          <p:cNvSpPr>
            <a:spLocks noGrp="1"/>
          </p:cNvSpPr>
          <p:nvPr>
            <p:ph type="body" sz="quarter" idx="17" hasCustomPrompt="1"/>
          </p:nvPr>
        </p:nvSpPr>
        <p:spPr>
          <a:xfrm>
            <a:off x="457200"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457200"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457200"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2621281"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2621281"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2621281"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2621281"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
        <p:nvSpPr>
          <p:cNvPr id="26" name="Text Placeholder 10"/>
          <p:cNvSpPr>
            <a:spLocks noGrp="1"/>
          </p:cNvSpPr>
          <p:nvPr>
            <p:ph type="body" sz="quarter" idx="10" hasCustomPrompt="1"/>
          </p:nvPr>
        </p:nvSpPr>
        <p:spPr>
          <a:xfrm>
            <a:off x="76200" y="438150"/>
            <a:ext cx="4264800" cy="609600"/>
          </a:xfrm>
          <a:prstGeom prst="rect">
            <a:avLst/>
          </a:prstGeom>
        </p:spPr>
        <p:txBody>
          <a:bodyPr>
            <a:noAutofit/>
          </a:bodyPr>
          <a:lstStyle>
            <a:lvl1pPr marL="0" indent="0" algn="ctr">
              <a:buNone/>
              <a:defRPr sz="3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76200" y="971550"/>
            <a:ext cx="4264800" cy="533400"/>
          </a:xfrm>
          <a:prstGeom prst="rect">
            <a:avLst/>
          </a:prstGeom>
        </p:spPr>
        <p:txBody>
          <a:bodyPr>
            <a:noAutofit/>
          </a:bodyPr>
          <a:lstStyle>
            <a:lvl1pPr marL="0" indent="0" algn="ctr">
              <a:buNone/>
              <a:defRPr sz="2000" baseline="0">
                <a:solidFill>
                  <a:schemeClr val="bg1"/>
                </a:solidFill>
              </a:defRPr>
            </a:lvl1pPr>
          </a:lstStyle>
          <a:p>
            <a:pPr lvl="0"/>
            <a:r>
              <a:rPr lang="en-US" dirty="0"/>
              <a:t>FOR YOUR TIME</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2" name="Picture 1" descr="trout5_powerpoint.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4150" y="0"/>
            <a:ext cx="7699850" cy="51435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34" name="Picture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35" name="Picture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36" name="Picture 3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37" name="Picture 3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pic>
        <p:nvPicPr>
          <p:cNvPr id="38" name="Picture 3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Tree>
    <p:extLst>
      <p:ext uri="{BB962C8B-B14F-4D97-AF65-F5344CB8AC3E}">
        <p14:creationId xmlns:p14="http://schemas.microsoft.com/office/powerpoint/2010/main" val="240248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am Slide Blue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178102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m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429068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Wav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76550"/>
            <a:ext cx="9144000" cy="2313432"/>
          </a:xfrm>
          <a:prstGeom prst="rect">
            <a:avLst/>
          </a:prstGeom>
        </p:spPr>
      </p:pic>
      <p:sp>
        <p:nvSpPr>
          <p:cNvPr id="2" name="Title 1"/>
          <p:cNvSpPr>
            <a:spLocks noGrp="1"/>
          </p:cNvSpPr>
          <p:nvPr>
            <p:ph type="ctrTitle"/>
          </p:nvPr>
        </p:nvSpPr>
        <p:spPr>
          <a:xfrm>
            <a:off x="685799" y="3600450"/>
            <a:ext cx="7772400" cy="821531"/>
          </a:xfrm>
          <a:prstGeom prst="rect">
            <a:avLst/>
          </a:prstGeom>
        </p:spPr>
        <p:txBody>
          <a:bodyPr>
            <a:normAutofit/>
          </a:bodyPr>
          <a:lstStyle>
            <a:lvl1pPr>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386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25318"/>
            <a:ext cx="9144000" cy="231343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5" name="Picture 4" descr="short_wave_powerpoint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051517"/>
            <a:ext cx="9144000" cy="434633"/>
          </a:xfrm>
          <a:prstGeom prst="rect">
            <a:avLst/>
          </a:prstGeom>
        </p:spPr>
      </p:pic>
    </p:spTree>
    <p:extLst>
      <p:ext uri="{BB962C8B-B14F-4D97-AF65-F5344CB8AC3E}">
        <p14:creationId xmlns:p14="http://schemas.microsoft.com/office/powerpoint/2010/main" val="248474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84754"/>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69300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986221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8"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2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960268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12"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366652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descr="trout3_powerpoin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9050"/>
            <a:ext cx="9144000" cy="516255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9133" y="-19050"/>
            <a:ext cx="3030067" cy="516255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757" y="352802"/>
            <a:ext cx="1615443" cy="1914148"/>
          </a:xfrm>
          <a:prstGeom prst="rect">
            <a:avLst/>
          </a:prstGeom>
        </p:spPr>
      </p:pic>
      <p:sp>
        <p:nvSpPr>
          <p:cNvPr id="11" name="Text Placeholder 10"/>
          <p:cNvSpPr>
            <a:spLocks noGrp="1"/>
          </p:cNvSpPr>
          <p:nvPr>
            <p:ph type="body" sz="quarter" idx="10" hasCustomPrompt="1"/>
          </p:nvPr>
        </p:nvSpPr>
        <p:spPr>
          <a:xfrm>
            <a:off x="6019800" y="2343150"/>
            <a:ext cx="2590800" cy="457200"/>
          </a:xfrm>
          <a:prstGeom prst="rect">
            <a:avLst/>
          </a:prstGeom>
        </p:spPr>
        <p:txBody>
          <a:bodyPr>
            <a:normAutofit/>
          </a:bodyPr>
          <a:lstStyle>
            <a:lvl1pPr marL="0" indent="0" algn="ctr">
              <a:buNone/>
              <a:defRPr sz="25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6019800" y="2800350"/>
            <a:ext cx="2590800" cy="2133600"/>
          </a:xfrm>
          <a:prstGeom prst="rect">
            <a:avLst/>
          </a:prstGeom>
        </p:spPr>
        <p:txBody>
          <a:bodyPr>
            <a:normAutofit/>
          </a:bodyPr>
          <a:lstStyle>
            <a:lvl1pPr marL="0" indent="0" algn="ctr">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2171186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Picture 2" descr="trout7_powerpoin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862"/>
            <a:ext cx="9144000" cy="131368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sp>
        <p:nvSpPr>
          <p:cNvPr id="12" name="Text Placeholder 10"/>
          <p:cNvSpPr>
            <a:spLocks noGrp="1"/>
          </p:cNvSpPr>
          <p:nvPr>
            <p:ph type="body" sz="quarter" idx="11" hasCustomPrompt="1"/>
          </p:nvPr>
        </p:nvSpPr>
        <p:spPr>
          <a:xfrm>
            <a:off x="1447800" y="4019550"/>
            <a:ext cx="7467600" cy="9906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408621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96824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180669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2" name="Picture 1" descr="trout5_powerpoin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150" y="0"/>
            <a:ext cx="7699850" cy="51435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sp>
        <p:nvSpPr>
          <p:cNvPr id="9" name="Text Placeholder 12"/>
          <p:cNvSpPr>
            <a:spLocks noGrp="1"/>
          </p:cNvSpPr>
          <p:nvPr>
            <p:ph type="body" sz="quarter" idx="14" hasCustomPrompt="1"/>
          </p:nvPr>
        </p:nvSpPr>
        <p:spPr>
          <a:xfrm>
            <a:off x="457200"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sp>
        <p:nvSpPr>
          <p:cNvPr id="18" name="Text Placeholder 12"/>
          <p:cNvSpPr>
            <a:spLocks noGrp="1"/>
          </p:cNvSpPr>
          <p:nvPr>
            <p:ph type="body" sz="quarter" idx="17" hasCustomPrompt="1"/>
          </p:nvPr>
        </p:nvSpPr>
        <p:spPr>
          <a:xfrm>
            <a:off x="457200"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457200"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457200"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2621281"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2621281"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2621281"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2621281"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
        <p:nvSpPr>
          <p:cNvPr id="26" name="Text Placeholder 10"/>
          <p:cNvSpPr>
            <a:spLocks noGrp="1"/>
          </p:cNvSpPr>
          <p:nvPr>
            <p:ph type="body" sz="quarter" idx="10" hasCustomPrompt="1"/>
          </p:nvPr>
        </p:nvSpPr>
        <p:spPr>
          <a:xfrm>
            <a:off x="76200" y="438150"/>
            <a:ext cx="4264800" cy="609600"/>
          </a:xfrm>
          <a:prstGeom prst="rect">
            <a:avLst/>
          </a:prstGeom>
        </p:spPr>
        <p:txBody>
          <a:bodyPr>
            <a:noAutofit/>
          </a:bodyPr>
          <a:lstStyle>
            <a:lvl1pPr marL="0" indent="0" algn="ctr">
              <a:buNone/>
              <a:defRPr sz="3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76200" y="971550"/>
            <a:ext cx="4264800" cy="533400"/>
          </a:xfrm>
          <a:prstGeom prst="rect">
            <a:avLst/>
          </a:prstGeom>
        </p:spPr>
        <p:txBody>
          <a:bodyPr>
            <a:noAutofit/>
          </a:bodyPr>
          <a:lstStyle>
            <a:lvl1pPr marL="0" indent="0" algn="ctr">
              <a:buNone/>
              <a:defRPr sz="2000" baseline="0">
                <a:solidFill>
                  <a:schemeClr val="bg1"/>
                </a:solidFill>
              </a:defRPr>
            </a:lvl1pPr>
          </a:lstStyle>
          <a:p>
            <a:pPr lvl="0"/>
            <a:r>
              <a:rPr lang="en-US" dirty="0"/>
              <a:t>FOR YOUR TIME</a:t>
            </a:r>
          </a:p>
        </p:txBody>
      </p:sp>
    </p:spTree>
    <p:extLst>
      <p:ext uri="{BB962C8B-B14F-4D97-AF65-F5344CB8AC3E}">
        <p14:creationId xmlns:p14="http://schemas.microsoft.com/office/powerpoint/2010/main" val="2402487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A0FEA6E3-A423-D54E-93B1-A2E0E55ED2DC}" type="datetimeFigureOut">
              <a:rPr lang="en-US" smtClean="0"/>
              <a:t>11/21/2019</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A27844E-86D8-C64B-B01A-F7529EBFBCBB}" type="slidenum">
              <a:rPr lang="en-US" smtClean="0"/>
              <a:t>‹#›</a:t>
            </a:fld>
            <a:endParaRPr lang="en-US" dirty="0"/>
          </a:p>
        </p:txBody>
      </p:sp>
    </p:spTree>
    <p:extLst>
      <p:ext uri="{BB962C8B-B14F-4D97-AF65-F5344CB8AC3E}">
        <p14:creationId xmlns:p14="http://schemas.microsoft.com/office/powerpoint/2010/main" val="10000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3126"/>
            <a:ext cx="9144000" cy="2240280"/>
          </a:xfrm>
          <a:prstGeom prst="rect">
            <a:avLst/>
          </a:prstGeom>
        </p:spPr>
      </p:pic>
      <p:sp>
        <p:nvSpPr>
          <p:cNvPr id="2" name="Title 1"/>
          <p:cNvSpPr>
            <a:spLocks noGrp="1"/>
          </p:cNvSpPr>
          <p:nvPr>
            <p:ph type="ctrTitle"/>
          </p:nvPr>
        </p:nvSpPr>
        <p:spPr>
          <a:xfrm>
            <a:off x="685799" y="3600450"/>
            <a:ext cx="7772400" cy="821531"/>
          </a:xfrm>
          <a:prstGeom prst="rect">
            <a:avLst/>
          </a:prstGeom>
        </p:spPr>
        <p:txBody>
          <a:bodyPr>
            <a:normAutofit/>
          </a:bodyPr>
          <a:lstStyle>
            <a:lvl1pPr>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386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3126"/>
            <a:ext cx="9144000" cy="224028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spTree>
    <p:extLst>
      <p:ext uri="{BB962C8B-B14F-4D97-AF65-F5344CB8AC3E}">
        <p14:creationId xmlns:p14="http://schemas.microsoft.com/office/powerpoint/2010/main" val="3009121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2" name="Title 1"/>
          <p:cNvSpPr>
            <a:spLocks noGrp="1"/>
          </p:cNvSpPr>
          <p:nvPr>
            <p:ph type="ctrTitle"/>
          </p:nvPr>
        </p:nvSpPr>
        <p:spPr>
          <a:xfrm>
            <a:off x="685799" y="361950"/>
            <a:ext cx="7772400" cy="821531"/>
          </a:xfrm>
          <a:prstGeom prst="rect">
            <a:avLst/>
          </a:prstGeom>
        </p:spPr>
        <p:txBody>
          <a:bodyPr>
            <a:normAutofit/>
          </a:bodyPr>
          <a:lstStyle>
            <a:lvl1pPr>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2001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124200" y="4812506"/>
            <a:ext cx="2895600" cy="273844"/>
          </a:xfrm>
          <a:prstGeom prst="rect">
            <a:avLst/>
          </a:prstGeom>
        </p:spPr>
        <p:txBody>
          <a:bodyPr/>
          <a:lstStyle>
            <a:lvl1pPr>
              <a:defRPr b="1">
                <a:solidFill>
                  <a:schemeClr val="tx1"/>
                </a:solidFill>
              </a:defRPr>
            </a:lvl1pPr>
          </a:lstStyle>
          <a:p>
            <a:r>
              <a:rPr lang="en-US" dirty="0"/>
              <a:t>www.tu.org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674" y="1957680"/>
            <a:ext cx="2190275" cy="2595270"/>
          </a:xfrm>
          <a:prstGeom prst="rect">
            <a:avLst/>
          </a:prstGeom>
        </p:spPr>
      </p:pic>
      <p:sp>
        <p:nvSpPr>
          <p:cNvPr id="10" name="Rectangle 9"/>
          <p:cNvSpPr/>
          <p:nvPr/>
        </p:nvSpPr>
        <p:spPr>
          <a:xfrm>
            <a:off x="3581400" y="5086350"/>
            <a:ext cx="2094549"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85674" y="1957680"/>
            <a:ext cx="2190275" cy="2595270"/>
          </a:xfrm>
          <a:prstGeom prst="rect">
            <a:avLst/>
          </a:prstGeom>
        </p:spPr>
      </p:pic>
      <p:sp>
        <p:nvSpPr>
          <p:cNvPr id="14" name="Rectangle 13"/>
          <p:cNvSpPr/>
          <p:nvPr userDrawn="1"/>
        </p:nvSpPr>
        <p:spPr>
          <a:xfrm>
            <a:off x="3581400" y="5086350"/>
            <a:ext cx="2094549"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133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Blue Wav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76550"/>
            <a:ext cx="9144000" cy="2313432"/>
          </a:xfrm>
          <a:prstGeom prst="rect">
            <a:avLst/>
          </a:prstGeom>
        </p:spPr>
      </p:pic>
      <p:sp>
        <p:nvSpPr>
          <p:cNvPr id="2" name="Title 1"/>
          <p:cNvSpPr>
            <a:spLocks noGrp="1"/>
          </p:cNvSpPr>
          <p:nvPr>
            <p:ph type="ctrTitle"/>
          </p:nvPr>
        </p:nvSpPr>
        <p:spPr>
          <a:xfrm>
            <a:off x="685799" y="3600450"/>
            <a:ext cx="7772400" cy="821531"/>
          </a:xfrm>
          <a:prstGeom prst="rect">
            <a:avLst/>
          </a:prstGeom>
        </p:spPr>
        <p:txBody>
          <a:bodyPr>
            <a:normAutofit/>
          </a:bodyPr>
          <a:lstStyle>
            <a:lvl1pPr>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386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25318"/>
            <a:ext cx="9144000" cy="231343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5" name="Picture 4" descr="short_wave_powerpoint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051517"/>
            <a:ext cx="9144000" cy="434633"/>
          </a:xfrm>
          <a:prstGeom prst="rect">
            <a:avLst/>
          </a:prstGeom>
        </p:spPr>
      </p:pic>
    </p:spTree>
    <p:extLst>
      <p:ext uri="{BB962C8B-B14F-4D97-AF65-F5344CB8AC3E}">
        <p14:creationId xmlns:p14="http://schemas.microsoft.com/office/powerpoint/2010/main" val="2727580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3126"/>
            <a:ext cx="9144000" cy="2240280"/>
          </a:xfrm>
          <a:prstGeom prst="rect">
            <a:avLst/>
          </a:prstGeom>
        </p:spPr>
      </p:pic>
      <p:sp>
        <p:nvSpPr>
          <p:cNvPr id="2" name="Title 1"/>
          <p:cNvSpPr>
            <a:spLocks noGrp="1"/>
          </p:cNvSpPr>
          <p:nvPr>
            <p:ph type="ctrTitle"/>
          </p:nvPr>
        </p:nvSpPr>
        <p:spPr>
          <a:xfrm>
            <a:off x="685799" y="3600450"/>
            <a:ext cx="7772400" cy="821531"/>
          </a:xfrm>
          <a:prstGeom prst="rect">
            <a:avLst/>
          </a:prstGeom>
        </p:spPr>
        <p:txBody>
          <a:bodyPr>
            <a:normAutofit/>
          </a:bodyPr>
          <a:lstStyle>
            <a:lvl1pPr>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38650"/>
            <a:ext cx="7772400" cy="419100"/>
          </a:xfrm>
          <a:prstGeom prst="rect">
            <a:avLst/>
          </a:prstGeom>
        </p:spPr>
        <p:txBody>
          <a:bodyPr>
            <a:normAutofit/>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3126"/>
            <a:ext cx="9144000" cy="224028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85750"/>
            <a:ext cx="2194564" cy="2633477"/>
          </a:xfrm>
          <a:prstGeom prst="rect">
            <a:avLst/>
          </a:prstGeom>
        </p:spPr>
      </p:pic>
    </p:spTree>
    <p:extLst>
      <p:ext uri="{BB962C8B-B14F-4D97-AF65-F5344CB8AC3E}">
        <p14:creationId xmlns:p14="http://schemas.microsoft.com/office/powerpoint/2010/main" val="74187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ullet Slide Blue wav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4" name="Picture 3"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228600" y="2095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2787" y="1200151"/>
            <a:ext cx="8560319" cy="3200399"/>
          </a:xfrm>
          <a:prstGeom prst="rect">
            <a:avLst/>
          </a:prstGeom>
        </p:spPr>
        <p:txBody>
          <a:bodyPr>
            <a:normAutofit/>
          </a:bodyPr>
          <a:lstStyle>
            <a:lvl1pPr marL="342900" indent="-342900">
              <a:buFontTx/>
              <a:buBlip>
                <a:blip r:embed="rId4"/>
              </a:buBlip>
              <a:defRPr sz="2000">
                <a:solidFill>
                  <a:schemeClr val="accent3">
                    <a:lumMod val="50000"/>
                  </a:schemeClr>
                </a:solidFill>
              </a:defRPr>
            </a:lvl1pPr>
            <a:lvl2pPr>
              <a:buClr>
                <a:schemeClr val="tx1"/>
              </a:buClr>
              <a:defRPr sz="2000">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sp>
        <p:nvSpPr>
          <p:cNvPr id="6"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3324041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ulle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2787" y="1200151"/>
            <a:ext cx="8560319" cy="3200399"/>
          </a:xfrm>
          <a:prstGeom prst="rect">
            <a:avLst/>
          </a:prstGeom>
        </p:spPr>
        <p:txBody>
          <a:bodyPr>
            <a:normAutofit/>
          </a:bodyPr>
          <a:lstStyle>
            <a:lvl1pPr marL="342900" indent="-342900">
              <a:buFontTx/>
              <a:buBlip>
                <a:blip r:embed="rId3"/>
              </a:buBlip>
              <a:defRPr sz="2000">
                <a:solidFill>
                  <a:schemeClr val="accent3">
                    <a:lumMod val="50000"/>
                  </a:schemeClr>
                </a:solidFill>
              </a:defRPr>
            </a:lvl1pPr>
            <a:lvl2pPr>
              <a:buClr>
                <a:schemeClr val="tx1"/>
              </a:buClr>
              <a:defRPr sz="2000">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1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386567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Slide Blue wav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21" name="Rectangle 20"/>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826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21" name="Rectangle 20"/>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467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05350"/>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263963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779114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05350"/>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8"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2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406510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Slide Blue wav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4" name="Picture 3"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228600" y="2095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2787" y="1200151"/>
            <a:ext cx="8560319" cy="3200399"/>
          </a:xfrm>
          <a:prstGeom prst="rect">
            <a:avLst/>
          </a:prstGeom>
        </p:spPr>
        <p:txBody>
          <a:bodyPr>
            <a:normAutofit/>
          </a:bodyPr>
          <a:lstStyle>
            <a:lvl1pPr marL="342900" indent="-342900">
              <a:buFontTx/>
              <a:buBlip>
                <a:blip r:embed="rId4"/>
              </a:buBlip>
              <a:defRPr sz="2000">
                <a:solidFill>
                  <a:schemeClr val="accent3">
                    <a:lumMod val="50000"/>
                  </a:schemeClr>
                </a:solidFill>
              </a:defRPr>
            </a:lvl1pPr>
            <a:lvl2pPr>
              <a:buClr>
                <a:schemeClr val="tx1"/>
              </a:buClr>
              <a:defRPr sz="2000">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sp>
        <p:nvSpPr>
          <p:cNvPr id="6"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584330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12"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1284033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3030067" cy="51435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57" y="352802"/>
            <a:ext cx="1615443" cy="1914148"/>
          </a:xfrm>
          <a:prstGeom prst="rect">
            <a:avLst/>
          </a:prstGeom>
        </p:spPr>
      </p:pic>
      <p:pic>
        <p:nvPicPr>
          <p:cNvPr id="5" name="Picture 4" descr="trout2_powerpoi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144000" cy="5162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0"/>
            <a:ext cx="3030067" cy="5162550"/>
          </a:xfrm>
          <a:prstGeom prst="rect">
            <a:avLst/>
          </a:prstGeom>
        </p:spPr>
      </p:pic>
      <p:sp>
        <p:nvSpPr>
          <p:cNvPr id="11" name="Text Placeholder 10"/>
          <p:cNvSpPr>
            <a:spLocks noGrp="1"/>
          </p:cNvSpPr>
          <p:nvPr>
            <p:ph type="body" sz="quarter" idx="10" hasCustomPrompt="1"/>
          </p:nvPr>
        </p:nvSpPr>
        <p:spPr>
          <a:xfrm>
            <a:off x="457200" y="2343150"/>
            <a:ext cx="2590800" cy="457200"/>
          </a:xfrm>
          <a:prstGeom prst="rect">
            <a:avLst/>
          </a:prstGeom>
        </p:spPr>
        <p:txBody>
          <a:bodyPr>
            <a:normAutofit/>
          </a:bodyPr>
          <a:lstStyle>
            <a:lvl1pPr marL="0" indent="0" algn="ctr">
              <a:buNone/>
              <a:defRPr sz="25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457200" y="2800350"/>
            <a:ext cx="2590800" cy="2133600"/>
          </a:xfrm>
          <a:prstGeom prst="rect">
            <a:avLst/>
          </a:prstGeom>
        </p:spPr>
        <p:txBody>
          <a:bodyPr>
            <a:normAutofit/>
          </a:bodyPr>
          <a:lstStyle>
            <a:lvl1pPr marL="0" indent="0" algn="ctr">
              <a:buNone/>
              <a:defRPr sz="1400" baseline="0">
                <a:solidFill>
                  <a:schemeClr val="bg1"/>
                </a:solidFill>
              </a:defRPr>
            </a:lvl1pPr>
          </a:lstStyle>
          <a:p>
            <a:pPr lvl="0"/>
            <a:r>
              <a:rPr lang="en-US" dirty="0"/>
              <a:t>Click to Insert Text</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157" y="352802"/>
            <a:ext cx="1615443" cy="1914148"/>
          </a:xfrm>
          <a:prstGeom prst="rect">
            <a:avLst/>
          </a:prstGeom>
        </p:spPr>
      </p:pic>
    </p:spTree>
    <p:extLst>
      <p:ext uri="{BB962C8B-B14F-4D97-AF65-F5344CB8AC3E}">
        <p14:creationId xmlns:p14="http://schemas.microsoft.com/office/powerpoint/2010/main" val="1070685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48862"/>
            <a:ext cx="9144000" cy="13136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Picture 2" descr="trout6_powerpoin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944"/>
            <a:ext cx="9150997" cy="5160606"/>
          </a:xfrm>
          <a:prstGeom prst="rect">
            <a:avLst/>
          </a:prstGeom>
        </p:spPr>
      </p:pic>
      <p:pic>
        <p:nvPicPr>
          <p:cNvPr id="4" name="Picture 3" descr="trout7_powerpoint.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37915"/>
            <a:ext cx="9144000" cy="1324635"/>
          </a:xfrm>
          <a:prstGeom prst="rect">
            <a:avLst/>
          </a:prstGeom>
        </p:spPr>
      </p:pic>
      <p:sp>
        <p:nvSpPr>
          <p:cNvPr id="12" name="Text Placeholder 10"/>
          <p:cNvSpPr>
            <a:spLocks noGrp="1"/>
          </p:cNvSpPr>
          <p:nvPr>
            <p:ph type="body" sz="quarter" idx="11" hasCustomPrompt="1"/>
          </p:nvPr>
        </p:nvSpPr>
        <p:spPr>
          <a:xfrm>
            <a:off x="1447800" y="4019550"/>
            <a:ext cx="7467600" cy="9906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spTree>
    <p:extLst>
      <p:ext uri="{BB962C8B-B14F-4D97-AF65-F5344CB8AC3E}">
        <p14:creationId xmlns:p14="http://schemas.microsoft.com/office/powerpoint/2010/main" val="956630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09550"/>
            <a:ext cx="1208314" cy="1431738"/>
          </a:xfrm>
          <a:prstGeom prst="rect">
            <a:avLst/>
          </a:prstGeom>
        </p:spPr>
      </p:pic>
      <p:pic>
        <p:nvPicPr>
          <p:cNvPr id="2" name="Picture 1" descr="_R5A4367_origin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1" y="209550"/>
            <a:ext cx="1208314" cy="1431738"/>
          </a:xfrm>
          <a:prstGeom prst="rect">
            <a:avLst/>
          </a:prstGeom>
        </p:spPr>
      </p:pic>
      <p:sp>
        <p:nvSpPr>
          <p:cNvPr id="12" name="Text Placeholder 10"/>
          <p:cNvSpPr>
            <a:spLocks noGrp="1"/>
          </p:cNvSpPr>
          <p:nvPr>
            <p:ph type="body" sz="quarter" idx="11" hasCustomPrompt="1"/>
          </p:nvPr>
        </p:nvSpPr>
        <p:spPr>
          <a:xfrm>
            <a:off x="1524000" y="285750"/>
            <a:ext cx="3578431" cy="12192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3478193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extLst>
      <p:ext uri="{BB962C8B-B14F-4D97-AF65-F5344CB8AC3E}">
        <p14:creationId xmlns:p14="http://schemas.microsoft.com/office/powerpoint/2010/main" val="211378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Tree>
    <p:extLst>
      <p:ext uri="{BB962C8B-B14F-4D97-AF65-F5344CB8AC3E}">
        <p14:creationId xmlns:p14="http://schemas.microsoft.com/office/powerpoint/2010/main" val="2537955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ank you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sp>
        <p:nvSpPr>
          <p:cNvPr id="9" name="Text Placeholder 12"/>
          <p:cNvSpPr>
            <a:spLocks noGrp="1"/>
          </p:cNvSpPr>
          <p:nvPr>
            <p:ph type="body" sz="quarter" idx="14" hasCustomPrompt="1"/>
          </p:nvPr>
        </p:nvSpPr>
        <p:spPr>
          <a:xfrm>
            <a:off x="457200"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sp>
        <p:nvSpPr>
          <p:cNvPr id="18" name="Text Placeholder 12"/>
          <p:cNvSpPr>
            <a:spLocks noGrp="1"/>
          </p:cNvSpPr>
          <p:nvPr>
            <p:ph type="body" sz="quarter" idx="17" hasCustomPrompt="1"/>
          </p:nvPr>
        </p:nvSpPr>
        <p:spPr>
          <a:xfrm>
            <a:off x="457200"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457200"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457200"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2621281"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2621281"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2621281"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2621281"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
        <p:nvSpPr>
          <p:cNvPr id="26" name="Text Placeholder 10"/>
          <p:cNvSpPr>
            <a:spLocks noGrp="1"/>
          </p:cNvSpPr>
          <p:nvPr>
            <p:ph type="body" sz="quarter" idx="10" hasCustomPrompt="1"/>
          </p:nvPr>
        </p:nvSpPr>
        <p:spPr>
          <a:xfrm>
            <a:off x="76200" y="438150"/>
            <a:ext cx="4264800" cy="609600"/>
          </a:xfrm>
          <a:prstGeom prst="rect">
            <a:avLst/>
          </a:prstGeom>
        </p:spPr>
        <p:txBody>
          <a:bodyPr>
            <a:noAutofit/>
          </a:bodyPr>
          <a:lstStyle>
            <a:lvl1pPr marL="0" indent="0" algn="ctr">
              <a:buNone/>
              <a:defRPr sz="3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76200" y="971550"/>
            <a:ext cx="4264800" cy="533400"/>
          </a:xfrm>
          <a:prstGeom prst="rect">
            <a:avLst/>
          </a:prstGeom>
        </p:spPr>
        <p:txBody>
          <a:bodyPr>
            <a:noAutofit/>
          </a:bodyPr>
          <a:lstStyle>
            <a:lvl1pPr marL="0" indent="0" algn="ctr">
              <a:buNone/>
              <a:defRPr sz="2000" baseline="0">
                <a:solidFill>
                  <a:schemeClr val="bg1"/>
                </a:solidFill>
              </a:defRPr>
            </a:lvl1pPr>
          </a:lstStyle>
          <a:p>
            <a:pPr lvl="0"/>
            <a:r>
              <a:rPr lang="en-US" dirty="0"/>
              <a:t>FOR YOUR TIME</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2" name="Picture 1" descr="trout5_powerpoin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4150" y="0"/>
            <a:ext cx="7699850" cy="51435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34" name="Picture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35" name="Picture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36" name="Picture 3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37" name="Picture 3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pic>
        <p:nvPicPr>
          <p:cNvPr id="38" name="Picture 3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Tree>
    <p:extLst>
      <p:ext uri="{BB962C8B-B14F-4D97-AF65-F5344CB8AC3E}">
        <p14:creationId xmlns:p14="http://schemas.microsoft.com/office/powerpoint/2010/main" val="4214152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m Slide Blue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146848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am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789814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84754"/>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16924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2787" y="1200151"/>
            <a:ext cx="8560319" cy="3200399"/>
          </a:xfrm>
          <a:prstGeom prst="rect">
            <a:avLst/>
          </a:prstGeom>
        </p:spPr>
        <p:txBody>
          <a:bodyPr>
            <a:normAutofit/>
          </a:bodyPr>
          <a:lstStyle>
            <a:lvl1pPr marL="342900" indent="-342900">
              <a:buFontTx/>
              <a:buBlip>
                <a:blip r:embed="rId3"/>
              </a:buBlip>
              <a:defRPr sz="2000">
                <a:solidFill>
                  <a:schemeClr val="accent3">
                    <a:lumMod val="50000"/>
                  </a:schemeClr>
                </a:solidFill>
              </a:defRPr>
            </a:lvl1pPr>
            <a:lvl2pPr>
              <a:buClr>
                <a:schemeClr val="tx1"/>
              </a:buClr>
              <a:defRPr sz="2000">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1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742973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3142473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8"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2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2084766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mage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3714750"/>
            <a:ext cx="8560063" cy="762000"/>
          </a:xfrm>
          <a:prstGeom prst="rect">
            <a:avLst/>
          </a:prstGeom>
        </p:spPr>
        <p:txBody>
          <a:bodyPr>
            <a:normAutofit/>
          </a:bodyPr>
          <a:lstStyle>
            <a:lvl1pPr marL="0" indent="0">
              <a:buNone/>
              <a:defRPr sz="16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123950"/>
            <a:ext cx="9144000" cy="2438400"/>
          </a:xfrm>
          <a:prstGeom prst="rect">
            <a:avLst/>
          </a:prstGeom>
        </p:spPr>
        <p:txBody>
          <a:bodyPr anchor="ctr">
            <a:normAutofit/>
          </a:bodyPr>
          <a:lstStyle>
            <a:lvl1pPr marL="0" indent="0" algn="ctr">
              <a:buNone/>
              <a:defRPr sz="1600" baseline="0"/>
            </a:lvl1pPr>
          </a:lstStyle>
          <a:p>
            <a:r>
              <a:rPr lang="en-US" dirty="0"/>
              <a:t>Click to Insert Image</a:t>
            </a:r>
          </a:p>
        </p:txBody>
      </p:sp>
      <p:sp>
        <p:nvSpPr>
          <p:cNvPr id="12"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spTree>
    <p:extLst>
      <p:ext uri="{BB962C8B-B14F-4D97-AF65-F5344CB8AC3E}">
        <p14:creationId xmlns:p14="http://schemas.microsoft.com/office/powerpoint/2010/main" val="1246710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descr="trout3_powerpoin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50"/>
            <a:ext cx="9144000" cy="516255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9133" y="-19050"/>
            <a:ext cx="3030067" cy="516255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757" y="352802"/>
            <a:ext cx="1615443" cy="1914148"/>
          </a:xfrm>
          <a:prstGeom prst="rect">
            <a:avLst/>
          </a:prstGeom>
        </p:spPr>
      </p:pic>
      <p:sp>
        <p:nvSpPr>
          <p:cNvPr id="11" name="Text Placeholder 10"/>
          <p:cNvSpPr>
            <a:spLocks noGrp="1"/>
          </p:cNvSpPr>
          <p:nvPr>
            <p:ph type="body" sz="quarter" idx="10" hasCustomPrompt="1"/>
          </p:nvPr>
        </p:nvSpPr>
        <p:spPr>
          <a:xfrm>
            <a:off x="6019800" y="2343150"/>
            <a:ext cx="2590800" cy="457200"/>
          </a:xfrm>
          <a:prstGeom prst="rect">
            <a:avLst/>
          </a:prstGeom>
        </p:spPr>
        <p:txBody>
          <a:bodyPr>
            <a:normAutofit/>
          </a:bodyPr>
          <a:lstStyle>
            <a:lvl1pPr marL="0" indent="0" algn="ctr">
              <a:buNone/>
              <a:defRPr sz="25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6019800" y="2800350"/>
            <a:ext cx="2590800" cy="2133600"/>
          </a:xfrm>
          <a:prstGeom prst="rect">
            <a:avLst/>
          </a:prstGeom>
        </p:spPr>
        <p:txBody>
          <a:bodyPr>
            <a:normAutofit/>
          </a:bodyPr>
          <a:lstStyle>
            <a:lvl1pPr marL="0" indent="0" algn="ctr">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3381779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Picture 2" descr="trout7_powerpoin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862"/>
            <a:ext cx="9144000" cy="131368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21" y="3902828"/>
            <a:ext cx="1068779" cy="1266402"/>
          </a:xfrm>
          <a:prstGeom prst="rect">
            <a:avLst/>
          </a:prstGeom>
        </p:spPr>
      </p:pic>
      <p:sp>
        <p:nvSpPr>
          <p:cNvPr id="12" name="Text Placeholder 10"/>
          <p:cNvSpPr>
            <a:spLocks noGrp="1"/>
          </p:cNvSpPr>
          <p:nvPr>
            <p:ph type="body" sz="quarter" idx="11" hasCustomPrompt="1"/>
          </p:nvPr>
        </p:nvSpPr>
        <p:spPr>
          <a:xfrm>
            <a:off x="1447800" y="4019550"/>
            <a:ext cx="7467600" cy="9906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3726287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3503827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7" cy="5143499"/>
          </a:xfrm>
          <a:prstGeom prst="rect">
            <a:avLst/>
          </a:prstGeom>
        </p:spPr>
      </p:pic>
      <p:sp>
        <p:nvSpPr>
          <p:cNvPr id="11" name="Text Placeholder 10"/>
          <p:cNvSpPr>
            <a:spLocks noGrp="1"/>
          </p:cNvSpPr>
          <p:nvPr>
            <p:ph type="body" sz="quarter" idx="10" hasCustomPrompt="1"/>
          </p:nvPr>
        </p:nvSpPr>
        <p:spPr>
          <a:xfrm>
            <a:off x="1447800" y="1885949"/>
            <a:ext cx="5867400" cy="685800"/>
          </a:xfrm>
          <a:prstGeom prst="rect">
            <a:avLst/>
          </a:prstGeom>
        </p:spPr>
        <p:txBody>
          <a:bodyPr>
            <a:noAutofit/>
          </a:bodyPr>
          <a:lstStyle>
            <a:lvl1pPr marL="0" indent="0" algn="ctr">
              <a:buNone/>
              <a:defRPr sz="30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1447800" y="2571750"/>
            <a:ext cx="5867400" cy="2133600"/>
          </a:xfrm>
          <a:prstGeom prst="rect">
            <a:avLst/>
          </a:prstGeom>
        </p:spPr>
        <p:txBody>
          <a:bodyPr>
            <a:normAutofit/>
          </a:bodyPr>
          <a:lstStyle>
            <a:lvl1pPr marL="0" indent="0" algn="ctr">
              <a:buNone/>
              <a:defRPr sz="1600" baseline="0">
                <a:solidFill>
                  <a:schemeClr val="bg1"/>
                </a:solidFill>
              </a:defRPr>
            </a:lvl1pPr>
          </a:lstStyle>
          <a:p>
            <a:pPr lvl="0"/>
            <a:r>
              <a:rPr lang="en-US" dirty="0"/>
              <a:t>Click to Insert Text</a:t>
            </a:r>
          </a:p>
        </p:txBody>
      </p:sp>
    </p:spTree>
    <p:extLst>
      <p:ext uri="{BB962C8B-B14F-4D97-AF65-F5344CB8AC3E}">
        <p14:creationId xmlns:p14="http://schemas.microsoft.com/office/powerpoint/2010/main" val="4163332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hank you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403" y="0"/>
            <a:ext cx="5889597" cy="5143500"/>
          </a:xfrm>
          <a:prstGeom prst="rect">
            <a:avLst/>
          </a:prstGeom>
        </p:spPr>
      </p:pic>
      <p:pic>
        <p:nvPicPr>
          <p:cNvPr id="2" name="Picture 1" descr="trout5_powerpoin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4150" y="0"/>
            <a:ext cx="7699850" cy="51435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64" y="0"/>
            <a:ext cx="4860288" cy="5143500"/>
          </a:xfrm>
          <a:prstGeom prst="rect">
            <a:avLst/>
          </a:prstGeom>
        </p:spPr>
      </p:pic>
      <p:sp>
        <p:nvSpPr>
          <p:cNvPr id="9" name="Text Placeholder 12"/>
          <p:cNvSpPr>
            <a:spLocks noGrp="1"/>
          </p:cNvSpPr>
          <p:nvPr>
            <p:ph type="body" sz="quarter" idx="14" hasCustomPrompt="1"/>
          </p:nvPr>
        </p:nvSpPr>
        <p:spPr>
          <a:xfrm>
            <a:off x="457200"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1885951"/>
            <a:ext cx="274321" cy="274321"/>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 y="2190751"/>
            <a:ext cx="274321" cy="274321"/>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800" y="2495551"/>
            <a:ext cx="274321" cy="274321"/>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2800351"/>
            <a:ext cx="274321" cy="274321"/>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2" y="1885950"/>
            <a:ext cx="274321" cy="274321"/>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86002" y="2190751"/>
            <a:ext cx="274321" cy="274321"/>
          </a:xfrm>
          <a:prstGeom prst="rect">
            <a:avLst/>
          </a:prstGeom>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1" y="2526030"/>
            <a:ext cx="274321" cy="274321"/>
          </a:xfrm>
          <a:prstGeom prst="rect">
            <a:avLst/>
          </a:prstGeom>
        </p:spPr>
      </p:pic>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00" y="2830830"/>
            <a:ext cx="274321" cy="274321"/>
          </a:xfrm>
          <a:prstGeom prst="rect">
            <a:avLst/>
          </a:prstGeom>
        </p:spPr>
      </p:pic>
      <p:sp>
        <p:nvSpPr>
          <p:cNvPr id="18" name="Text Placeholder 12"/>
          <p:cNvSpPr>
            <a:spLocks noGrp="1"/>
          </p:cNvSpPr>
          <p:nvPr>
            <p:ph type="body" sz="quarter" idx="17" hasCustomPrompt="1"/>
          </p:nvPr>
        </p:nvSpPr>
        <p:spPr>
          <a:xfrm>
            <a:off x="457200"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19" name="Text Placeholder 12"/>
          <p:cNvSpPr>
            <a:spLocks noGrp="1"/>
          </p:cNvSpPr>
          <p:nvPr>
            <p:ph type="body" sz="quarter" idx="18" hasCustomPrompt="1"/>
          </p:nvPr>
        </p:nvSpPr>
        <p:spPr>
          <a:xfrm>
            <a:off x="457200"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0" name="Text Placeholder 12"/>
          <p:cNvSpPr>
            <a:spLocks noGrp="1"/>
          </p:cNvSpPr>
          <p:nvPr>
            <p:ph type="body" sz="quarter" idx="19" hasCustomPrompt="1"/>
          </p:nvPr>
        </p:nvSpPr>
        <p:spPr>
          <a:xfrm>
            <a:off x="457200"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1" name="Text Placeholder 12"/>
          <p:cNvSpPr>
            <a:spLocks noGrp="1"/>
          </p:cNvSpPr>
          <p:nvPr>
            <p:ph type="body" sz="quarter" idx="20" hasCustomPrompt="1"/>
          </p:nvPr>
        </p:nvSpPr>
        <p:spPr>
          <a:xfrm>
            <a:off x="2621281" y="18859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2" name="Text Placeholder 12"/>
          <p:cNvSpPr>
            <a:spLocks noGrp="1"/>
          </p:cNvSpPr>
          <p:nvPr>
            <p:ph type="body" sz="quarter" idx="21" hasCustomPrompt="1"/>
          </p:nvPr>
        </p:nvSpPr>
        <p:spPr>
          <a:xfrm>
            <a:off x="2621281" y="21907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3" name="Text Placeholder 12"/>
          <p:cNvSpPr>
            <a:spLocks noGrp="1"/>
          </p:cNvSpPr>
          <p:nvPr>
            <p:ph type="body" sz="quarter" idx="22" hasCustomPrompt="1"/>
          </p:nvPr>
        </p:nvSpPr>
        <p:spPr>
          <a:xfrm>
            <a:off x="2621281" y="24955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sp>
        <p:nvSpPr>
          <p:cNvPr id="24" name="Text Placeholder 12"/>
          <p:cNvSpPr>
            <a:spLocks noGrp="1"/>
          </p:cNvSpPr>
          <p:nvPr>
            <p:ph type="body" sz="quarter" idx="23" hasCustomPrompt="1"/>
          </p:nvPr>
        </p:nvSpPr>
        <p:spPr>
          <a:xfrm>
            <a:off x="2621281" y="2800351"/>
            <a:ext cx="1722119" cy="304800"/>
          </a:xfrm>
          <a:prstGeom prst="rect">
            <a:avLst/>
          </a:prstGeom>
        </p:spPr>
        <p:txBody>
          <a:bodyPr>
            <a:normAutofit/>
          </a:bodyPr>
          <a:lstStyle>
            <a:lvl1pPr>
              <a:buNone/>
              <a:defRPr sz="1000">
                <a:solidFill>
                  <a:schemeClr val="bg2"/>
                </a:solidFill>
                <a:latin typeface="+mj-lt"/>
              </a:defRPr>
            </a:lvl1pPr>
          </a:lstStyle>
          <a:p>
            <a:pPr lvl="0"/>
            <a:r>
              <a:rPr lang="en-US" dirty="0"/>
              <a:t>Click to  add text</a:t>
            </a:r>
          </a:p>
        </p:txBody>
      </p:sp>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9106" y="3333376"/>
            <a:ext cx="1286494" cy="1524374"/>
          </a:xfrm>
          <a:prstGeom prst="rect">
            <a:avLst/>
          </a:prstGeom>
        </p:spPr>
      </p:pic>
      <p:sp>
        <p:nvSpPr>
          <p:cNvPr id="26" name="Text Placeholder 10"/>
          <p:cNvSpPr>
            <a:spLocks noGrp="1"/>
          </p:cNvSpPr>
          <p:nvPr>
            <p:ph type="body" sz="quarter" idx="10" hasCustomPrompt="1"/>
          </p:nvPr>
        </p:nvSpPr>
        <p:spPr>
          <a:xfrm>
            <a:off x="76200" y="438150"/>
            <a:ext cx="4264800" cy="609600"/>
          </a:xfrm>
          <a:prstGeom prst="rect">
            <a:avLst/>
          </a:prstGeom>
        </p:spPr>
        <p:txBody>
          <a:bodyPr>
            <a:noAutofit/>
          </a:bodyPr>
          <a:lstStyle>
            <a:lvl1pPr marL="0" indent="0" algn="ctr">
              <a:buNone/>
              <a:defRPr sz="3000">
                <a:solidFill>
                  <a:schemeClr val="bg1"/>
                </a:solidFill>
              </a:defRPr>
            </a:lvl1pPr>
          </a:lstStyle>
          <a:p>
            <a:pPr lvl="0"/>
            <a:r>
              <a:rPr lang="en-US" dirty="0"/>
              <a:t>THANK YOU</a:t>
            </a:r>
          </a:p>
        </p:txBody>
      </p:sp>
      <p:sp>
        <p:nvSpPr>
          <p:cNvPr id="27" name="Text Placeholder 10"/>
          <p:cNvSpPr>
            <a:spLocks noGrp="1"/>
          </p:cNvSpPr>
          <p:nvPr>
            <p:ph type="body" sz="quarter" idx="24" hasCustomPrompt="1"/>
          </p:nvPr>
        </p:nvSpPr>
        <p:spPr>
          <a:xfrm>
            <a:off x="76200" y="971550"/>
            <a:ext cx="4264800" cy="533400"/>
          </a:xfrm>
          <a:prstGeom prst="rect">
            <a:avLst/>
          </a:prstGeom>
        </p:spPr>
        <p:txBody>
          <a:bodyPr>
            <a:noAutofit/>
          </a:bodyPr>
          <a:lstStyle>
            <a:lvl1pPr marL="0" indent="0" algn="ctr">
              <a:buNone/>
              <a:defRPr sz="2000" baseline="0">
                <a:solidFill>
                  <a:schemeClr val="bg1"/>
                </a:solidFill>
              </a:defRPr>
            </a:lvl1pPr>
          </a:lstStyle>
          <a:p>
            <a:pPr lvl="0"/>
            <a:r>
              <a:rPr lang="en-US" dirty="0"/>
              <a:t>FOR YOUR TIME</a:t>
            </a:r>
          </a:p>
        </p:txBody>
      </p:sp>
    </p:spTree>
    <p:extLst>
      <p:ext uri="{BB962C8B-B14F-4D97-AF65-F5344CB8AC3E}">
        <p14:creationId xmlns:p14="http://schemas.microsoft.com/office/powerpoint/2010/main" val="3375432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A0FEA6E3-A423-D54E-93B1-A2E0E55ED2DC}" type="datetimeFigureOut">
              <a:rPr lang="en-US" smtClean="0"/>
              <a:t>11/21/2019</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A27844E-86D8-C64B-B01A-F7529EBFBCBB}" type="slidenum">
              <a:rPr lang="en-US" smtClean="0"/>
              <a:t>‹#›</a:t>
            </a:fld>
            <a:endParaRPr lang="en-US" dirty="0"/>
          </a:p>
        </p:txBody>
      </p:sp>
    </p:spTree>
    <p:extLst>
      <p:ext uri="{BB962C8B-B14F-4D97-AF65-F5344CB8AC3E}">
        <p14:creationId xmlns:p14="http://schemas.microsoft.com/office/powerpoint/2010/main" val="2416844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69698" name="Rectangle 2"/>
          <p:cNvSpPr>
            <a:spLocks noGrp="1" noChangeArrowheads="1"/>
          </p:cNvSpPr>
          <p:nvPr>
            <p:ph type="ctrTitle"/>
          </p:nvPr>
        </p:nvSpPr>
        <p:spPr>
          <a:xfrm>
            <a:off x="3265488" y="670322"/>
            <a:ext cx="5181600" cy="1600200"/>
          </a:xfrm>
          <a:prstGeom prst="rect">
            <a:avLst/>
          </a:prstGeom>
        </p:spPr>
        <p:txBody>
          <a:bodyPr/>
          <a:lstStyle>
            <a:lvl1pPr algn="ctr">
              <a:defRPr sz="2672"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537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m Slide Blue wav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651717"/>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21" name="Rectangle 20"/>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1022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833937"/>
            <a:ext cx="9144000" cy="309563"/>
          </a:xfrm>
          <a:prstGeom prst="rect">
            <a:avLst/>
          </a:prstGeom>
          <a:noFill/>
          <a:ln w="9525">
            <a:noFill/>
            <a:miter lim="800000"/>
            <a:headEnd/>
            <a:tailEnd/>
          </a:ln>
        </p:spPr>
      </p:pic>
      <p:sp>
        <p:nvSpPr>
          <p:cNvPr id="5" name="Text Box 2"/>
          <p:cNvSpPr txBox="1">
            <a:spLocks noChangeArrowheads="1"/>
          </p:cNvSpPr>
          <p:nvPr userDrawn="1"/>
        </p:nvSpPr>
        <p:spPr bwMode="auto">
          <a:xfrm>
            <a:off x="8620127" y="4850806"/>
            <a:ext cx="428625" cy="183228"/>
          </a:xfrm>
          <a:prstGeom prst="rect">
            <a:avLst/>
          </a:prstGeom>
          <a:noFill/>
          <a:ln w="9525">
            <a:noFill/>
            <a:miter lim="800000"/>
            <a:headEnd/>
            <a:tailEnd/>
          </a:ln>
          <a:effectLst/>
        </p:spPr>
        <p:txBody>
          <a:bodyPr lIns="45818" tIns="22910" rIns="45818" bIns="22910">
            <a:spAutoFit/>
          </a:bodyPr>
          <a:lstStyle/>
          <a:p>
            <a:pPr algn="r" defTabSz="457414" eaLnBrk="0" fontAlgn="auto" hangingPunct="0">
              <a:spcBef>
                <a:spcPts val="0"/>
              </a:spcBef>
              <a:spcAft>
                <a:spcPts val="0"/>
              </a:spcAft>
              <a:defRPr/>
            </a:pPr>
            <a:fld id="{C794433D-D8F0-4AEF-97F4-1871566E6F47}" type="slidenum">
              <a:rPr lang="en-US" sz="890">
                <a:solidFill>
                  <a:srgbClr val="34578D"/>
                </a:solidFill>
                <a:latin typeface="Trebuchet MS"/>
                <a:cs typeface="Arial" pitchFamily="34" charset="0"/>
              </a:rPr>
              <a:pPr algn="r" defTabSz="457414" eaLnBrk="0" fontAlgn="auto" hangingPunct="0">
                <a:spcBef>
                  <a:spcPts val="0"/>
                </a:spcBef>
                <a:spcAft>
                  <a:spcPts val="0"/>
                </a:spcAft>
                <a:defRPr/>
              </a:pPr>
              <a:t>‹#›</a:t>
            </a:fld>
            <a:endParaRPr lang="en-US" sz="890" dirty="0">
              <a:solidFill>
                <a:srgbClr val="34578D"/>
              </a:solidFill>
              <a:latin typeface="Trebuchet MS"/>
              <a:cs typeface="Arial" pitchFamily="34" charset="0"/>
            </a:endParaRPr>
          </a:p>
        </p:txBody>
      </p:sp>
      <p:pic>
        <p:nvPicPr>
          <p:cNvPr id="6" name="Picture 5"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3" y="4834932"/>
            <a:ext cx="1847453" cy="30857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8" y="0"/>
            <a:ext cx="8628612" cy="901304"/>
          </a:xfrm>
          <a:prstGeom prst="rect">
            <a:avLst/>
          </a:prstGeom>
          <a:noFill/>
          <a:ln w="9525">
            <a:noFill/>
            <a:miter lim="800000"/>
            <a:headEnd/>
            <a:tailEnd/>
          </a:ln>
        </p:spPr>
        <p:txBody>
          <a:bodyPr lIns="139629" tIns="69815" rIns="139629" bIns="69815">
            <a:noAutofit/>
          </a:bodyPr>
          <a:lstStyle>
            <a:lvl1pPr algn="l">
              <a:defRPr sz="2156" b="1">
                <a:solidFill>
                  <a:schemeClr val="bg1"/>
                </a:solidFill>
                <a:latin typeface="Calibri" pitchFamily="34" charset="0"/>
                <a:cs typeface="Calibri" pitchFamily="34" charset="0"/>
              </a:defRPr>
            </a:lvl1pPr>
          </a:lstStyle>
          <a:p>
            <a:pPr lvl="0"/>
            <a:r>
              <a:rPr lang="en-US" dirty="0"/>
              <a:t>Click to edit Master title style</a:t>
            </a:r>
          </a:p>
        </p:txBody>
      </p:sp>
    </p:spTree>
    <p:extLst>
      <p:ext uri="{BB962C8B-B14F-4D97-AF65-F5344CB8AC3E}">
        <p14:creationId xmlns:p14="http://schemas.microsoft.com/office/powerpoint/2010/main" val="3349612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833937"/>
            <a:ext cx="9144000" cy="309563"/>
          </a:xfrm>
          <a:prstGeom prst="rect">
            <a:avLst/>
          </a:prstGeom>
          <a:noFill/>
          <a:ln w="9525">
            <a:noFill/>
            <a:miter lim="800000"/>
            <a:headEnd/>
            <a:tailEnd/>
          </a:ln>
        </p:spPr>
      </p:pic>
      <p:sp>
        <p:nvSpPr>
          <p:cNvPr id="6" name="Text Box 2"/>
          <p:cNvSpPr txBox="1">
            <a:spLocks noChangeArrowheads="1"/>
          </p:cNvSpPr>
          <p:nvPr userDrawn="1"/>
        </p:nvSpPr>
        <p:spPr bwMode="auto">
          <a:xfrm>
            <a:off x="8620127" y="4850806"/>
            <a:ext cx="428625" cy="183228"/>
          </a:xfrm>
          <a:prstGeom prst="rect">
            <a:avLst/>
          </a:prstGeom>
          <a:noFill/>
          <a:ln w="9525">
            <a:noFill/>
            <a:miter lim="800000"/>
            <a:headEnd/>
            <a:tailEnd/>
          </a:ln>
          <a:effectLst/>
        </p:spPr>
        <p:txBody>
          <a:bodyPr lIns="45818" tIns="22910" rIns="45818" bIns="22910">
            <a:spAutoFit/>
          </a:bodyPr>
          <a:lstStyle/>
          <a:p>
            <a:pPr algn="r" defTabSz="457414" eaLnBrk="0" fontAlgn="auto" hangingPunct="0">
              <a:spcBef>
                <a:spcPts val="0"/>
              </a:spcBef>
              <a:spcAft>
                <a:spcPts val="0"/>
              </a:spcAft>
              <a:defRPr/>
            </a:pPr>
            <a:fld id="{AFEF2A78-1FF4-432A-8DDC-6923A1A2E2A3}" type="slidenum">
              <a:rPr lang="en-US" sz="890">
                <a:solidFill>
                  <a:srgbClr val="34578D"/>
                </a:solidFill>
                <a:latin typeface="Trebuchet MS"/>
                <a:cs typeface="Arial" pitchFamily="34" charset="0"/>
              </a:rPr>
              <a:pPr algn="r" defTabSz="457414" eaLnBrk="0" fontAlgn="auto" hangingPunct="0">
                <a:spcBef>
                  <a:spcPts val="0"/>
                </a:spcBef>
                <a:spcAft>
                  <a:spcPts val="0"/>
                </a:spcAft>
                <a:defRPr/>
              </a:pPr>
              <a:t>‹#›</a:t>
            </a:fld>
            <a:endParaRPr lang="en-US" sz="890" dirty="0">
              <a:solidFill>
                <a:srgbClr val="34578D"/>
              </a:solidFill>
              <a:latin typeface="Trebuchet MS"/>
              <a:cs typeface="Arial" pitchFamily="34" charset="0"/>
            </a:endParaRPr>
          </a:p>
        </p:txBody>
      </p:sp>
      <p:pic>
        <p:nvPicPr>
          <p:cNvPr id="8" name="Picture 7"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3" y="4834932"/>
            <a:ext cx="1847453" cy="308570"/>
          </a:xfrm>
          <a:prstGeom prst="rect">
            <a:avLst/>
          </a:prstGeom>
          <a:noFill/>
          <a:ln w="9525">
            <a:noFill/>
            <a:miter lim="800000"/>
            <a:headEnd/>
            <a:tailEnd/>
          </a:ln>
        </p:spPr>
      </p:pic>
      <p:sp>
        <p:nvSpPr>
          <p:cNvPr id="2" name="Title 1"/>
          <p:cNvSpPr>
            <a:spLocks noGrp="1"/>
          </p:cNvSpPr>
          <p:nvPr>
            <p:ph type="title"/>
          </p:nvPr>
        </p:nvSpPr>
        <p:spPr>
          <a:xfrm>
            <a:off x="4632160" y="0"/>
            <a:ext cx="4287399" cy="901304"/>
          </a:xfrm>
        </p:spPr>
        <p:txBody>
          <a:bodyPr/>
          <a:lstStyle/>
          <a:p>
            <a:r>
              <a:rPr lang="en-US" dirty="0"/>
              <a:t>Click to edit Master title style</a:t>
            </a:r>
          </a:p>
        </p:txBody>
      </p:sp>
      <p:sp>
        <p:nvSpPr>
          <p:cNvPr id="7" name="Picture Placeholder 6"/>
          <p:cNvSpPr>
            <a:spLocks noGrp="1"/>
          </p:cNvSpPr>
          <p:nvPr>
            <p:ph type="pic" sz="quarter" idx="10"/>
          </p:nvPr>
        </p:nvSpPr>
        <p:spPr>
          <a:xfrm>
            <a:off x="3" y="2"/>
            <a:ext cx="4586883" cy="4827985"/>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lIns="87281" tIns="43641" rIns="87281" bIns="43641"/>
          <a:lstStyle/>
          <a:p>
            <a:pPr lvl="0"/>
            <a:endParaRPr lang="en-US" noProof="0" dirty="0"/>
          </a:p>
        </p:txBody>
      </p:sp>
      <p:sp>
        <p:nvSpPr>
          <p:cNvPr id="9" name="Text Placeholder 8"/>
          <p:cNvSpPr>
            <a:spLocks noGrp="1"/>
          </p:cNvSpPr>
          <p:nvPr>
            <p:ph type="body" sz="quarter" idx="11"/>
          </p:nvPr>
        </p:nvSpPr>
        <p:spPr>
          <a:xfrm>
            <a:off x="4917912" y="1263316"/>
            <a:ext cx="4030579" cy="3533912"/>
          </a:xfrm>
          <a:prstGeom prst="rect">
            <a:avLst/>
          </a:prstGeom>
        </p:spPr>
        <p:txBody>
          <a:bodyPr lIns="87281" tIns="43641" rIns="87281" bIns="43641"/>
          <a:lstStyle>
            <a:lvl1pPr>
              <a:spcBef>
                <a:spcPts val="11"/>
              </a:spcBef>
              <a:spcAft>
                <a:spcPts val="806"/>
              </a:spcAft>
              <a:defRPr sz="1594" b="1">
                <a:solidFill>
                  <a:schemeClr val="bg1"/>
                </a:solidFill>
              </a:defRPr>
            </a:lvl1pPr>
            <a:lvl2pPr>
              <a:spcBef>
                <a:spcPts val="11"/>
              </a:spcBef>
              <a:spcAft>
                <a:spcPts val="806"/>
              </a:spcAft>
              <a:defRPr sz="1406">
                <a:solidFill>
                  <a:schemeClr val="bg1"/>
                </a:solidFill>
              </a:defRPr>
            </a:lvl2pPr>
            <a:lvl3pPr>
              <a:spcBef>
                <a:spcPts val="11"/>
              </a:spcBef>
              <a:spcAft>
                <a:spcPts val="806"/>
              </a:spcAft>
              <a:defRPr sz="1265">
                <a:solidFill>
                  <a:schemeClr val="bg1"/>
                </a:solidFill>
              </a:defRPr>
            </a:lvl3pPr>
            <a:lvl4pPr>
              <a:buNone/>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69077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833937"/>
            <a:ext cx="9144000" cy="309563"/>
          </a:xfrm>
          <a:prstGeom prst="rect">
            <a:avLst/>
          </a:prstGeom>
          <a:noFill/>
          <a:ln w="9525">
            <a:noFill/>
            <a:miter lim="800000"/>
            <a:headEnd/>
            <a:tailEnd/>
          </a:ln>
        </p:spPr>
      </p:pic>
      <p:sp>
        <p:nvSpPr>
          <p:cNvPr id="8" name="Text Box 2"/>
          <p:cNvSpPr txBox="1">
            <a:spLocks noChangeArrowheads="1"/>
          </p:cNvSpPr>
          <p:nvPr userDrawn="1"/>
        </p:nvSpPr>
        <p:spPr bwMode="auto">
          <a:xfrm>
            <a:off x="8620127" y="4850806"/>
            <a:ext cx="428625" cy="183228"/>
          </a:xfrm>
          <a:prstGeom prst="rect">
            <a:avLst/>
          </a:prstGeom>
          <a:noFill/>
          <a:ln w="9525">
            <a:noFill/>
            <a:miter lim="800000"/>
            <a:headEnd/>
            <a:tailEnd/>
          </a:ln>
          <a:effectLst/>
        </p:spPr>
        <p:txBody>
          <a:bodyPr lIns="45818" tIns="22910" rIns="45818" bIns="22910">
            <a:spAutoFit/>
          </a:bodyPr>
          <a:lstStyle/>
          <a:p>
            <a:pPr algn="r" defTabSz="457414" eaLnBrk="0" fontAlgn="auto" hangingPunct="0">
              <a:spcBef>
                <a:spcPts val="0"/>
              </a:spcBef>
              <a:spcAft>
                <a:spcPts val="0"/>
              </a:spcAft>
              <a:defRPr/>
            </a:pPr>
            <a:fld id="{E68F4D88-3931-43FF-8861-FB467A68D578}" type="slidenum">
              <a:rPr lang="en-US" sz="890">
                <a:solidFill>
                  <a:srgbClr val="34578D"/>
                </a:solidFill>
                <a:latin typeface="Trebuchet MS"/>
                <a:cs typeface="Arial" pitchFamily="34" charset="0"/>
              </a:rPr>
              <a:pPr algn="r" defTabSz="457414" eaLnBrk="0" fontAlgn="auto" hangingPunct="0">
                <a:spcBef>
                  <a:spcPts val="0"/>
                </a:spcBef>
                <a:spcAft>
                  <a:spcPts val="0"/>
                </a:spcAft>
                <a:defRPr/>
              </a:pPr>
              <a:t>‹#›</a:t>
            </a:fld>
            <a:endParaRPr lang="en-US" sz="890" dirty="0">
              <a:solidFill>
                <a:srgbClr val="34578D"/>
              </a:solidFill>
              <a:latin typeface="Trebuchet MS"/>
              <a:cs typeface="Arial" pitchFamily="34" charset="0"/>
            </a:endParaRPr>
          </a:p>
        </p:txBody>
      </p:sp>
      <p:pic>
        <p:nvPicPr>
          <p:cNvPr id="10" name="Picture 9"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3" y="4834932"/>
            <a:ext cx="1847453" cy="30857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8" y="0"/>
            <a:ext cx="8628612" cy="901304"/>
          </a:xfrm>
          <a:prstGeom prst="rect">
            <a:avLst/>
          </a:prstGeom>
          <a:noFill/>
          <a:ln w="9525">
            <a:noFill/>
            <a:miter lim="800000"/>
            <a:headEnd/>
            <a:tailEnd/>
          </a:ln>
        </p:spPr>
        <p:txBody>
          <a:bodyPr lIns="139629" tIns="69815" rIns="139629" bIns="69815">
            <a:noAutofit/>
          </a:bodyPr>
          <a:lstStyle>
            <a:lvl1pPr algn="l">
              <a:defRPr sz="2156" b="1">
                <a:solidFill>
                  <a:schemeClr val="bg1"/>
                </a:solidFill>
                <a:latin typeface="Calibri" pitchFamily="34" charset="0"/>
                <a:cs typeface="Calibri" pitchFamily="34" charset="0"/>
              </a:defRPr>
            </a:lvl1pPr>
          </a:lstStyle>
          <a:p>
            <a:pPr lvl="0"/>
            <a:r>
              <a:rPr lang="en-US" dirty="0"/>
              <a:t>Click to edit Master title style</a:t>
            </a:r>
          </a:p>
        </p:txBody>
      </p:sp>
      <p:sp>
        <p:nvSpPr>
          <p:cNvPr id="6" name="Text Placeholder 8"/>
          <p:cNvSpPr>
            <a:spLocks noGrp="1"/>
          </p:cNvSpPr>
          <p:nvPr>
            <p:ph type="body" sz="quarter" idx="11"/>
          </p:nvPr>
        </p:nvSpPr>
        <p:spPr>
          <a:xfrm>
            <a:off x="4917912" y="1849857"/>
            <a:ext cx="4030579" cy="2947372"/>
          </a:xfrm>
          <a:prstGeom prst="rect">
            <a:avLst/>
          </a:prstGeom>
        </p:spPr>
        <p:txBody>
          <a:bodyPr lIns="87281" tIns="43641" rIns="87281" bIns="43641"/>
          <a:lstStyle>
            <a:lvl1pPr>
              <a:spcBef>
                <a:spcPts val="11"/>
              </a:spcBef>
              <a:spcAft>
                <a:spcPts val="806"/>
              </a:spcAft>
              <a:defRPr sz="1594" b="1">
                <a:solidFill>
                  <a:schemeClr val="bg1"/>
                </a:solidFill>
              </a:defRPr>
            </a:lvl1pPr>
            <a:lvl2pPr>
              <a:spcBef>
                <a:spcPts val="11"/>
              </a:spcBef>
              <a:spcAft>
                <a:spcPts val="806"/>
              </a:spcAft>
              <a:defRPr sz="1406">
                <a:solidFill>
                  <a:schemeClr val="bg1"/>
                </a:solidFill>
              </a:defRPr>
            </a:lvl2pPr>
            <a:lvl3pPr>
              <a:spcBef>
                <a:spcPts val="11"/>
              </a:spcBef>
              <a:spcAft>
                <a:spcPts val="806"/>
              </a:spcAft>
              <a:defRPr sz="1265">
                <a:solidFill>
                  <a:schemeClr val="bg1"/>
                </a:solidFill>
              </a:defRPr>
            </a:lvl3pPr>
            <a:lvl4pPr>
              <a:buNone/>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9" name="Chart Placeholder 8"/>
          <p:cNvSpPr>
            <a:spLocks noGrp="1"/>
          </p:cNvSpPr>
          <p:nvPr>
            <p:ph type="chart" sz="quarter" idx="12"/>
          </p:nvPr>
        </p:nvSpPr>
        <p:spPr>
          <a:xfrm>
            <a:off x="632026" y="1955603"/>
            <a:ext cx="3669109" cy="2811860"/>
          </a:xfrm>
          <a:prstGeom prst="rect">
            <a:avLst/>
          </a:prstGeom>
        </p:spPr>
        <p:txBody>
          <a:bodyPr lIns="87281" tIns="43641" rIns="87281" bIns="43641"/>
          <a:lstStyle>
            <a:lvl1pPr>
              <a:defRPr>
                <a:solidFill>
                  <a:schemeClr val="bg1"/>
                </a:solidFill>
              </a:defRPr>
            </a:lvl1pPr>
          </a:lstStyle>
          <a:p>
            <a:pPr lvl="0"/>
            <a:endParaRPr lang="en-US" noProof="0" dirty="0"/>
          </a:p>
        </p:txBody>
      </p:sp>
      <p:sp>
        <p:nvSpPr>
          <p:cNvPr id="11" name="Text Placeholder 10"/>
          <p:cNvSpPr>
            <a:spLocks noGrp="1"/>
          </p:cNvSpPr>
          <p:nvPr>
            <p:ph type="body" sz="quarter" idx="13"/>
          </p:nvPr>
        </p:nvSpPr>
        <p:spPr>
          <a:xfrm>
            <a:off x="632026" y="1203523"/>
            <a:ext cx="3759503" cy="510977"/>
          </a:xfrm>
          <a:prstGeom prst="rect">
            <a:avLst/>
          </a:prstGeom>
        </p:spPr>
        <p:txBody>
          <a:bodyPr lIns="87281" tIns="43641" rIns="87281" bIns="43641"/>
          <a:lstStyle>
            <a:lvl1pPr>
              <a:buNone/>
              <a:defRPr sz="1594" b="1">
                <a:solidFill>
                  <a:schemeClr val="bg1"/>
                </a:solidFill>
              </a:defRPr>
            </a:lvl1pPr>
            <a:lvl2pPr marL="0">
              <a:spcBef>
                <a:spcPts val="23"/>
              </a:spcBef>
              <a:buNone/>
              <a:defRPr sz="1265">
                <a:solidFill>
                  <a:schemeClr val="bg1"/>
                </a:solidFill>
              </a:defRPr>
            </a:lvl2pPr>
            <a:lvl3pPr>
              <a:buNone/>
              <a:defRPr sz="1594"/>
            </a:lvl3pPr>
            <a:lvl4pPr>
              <a:buNone/>
              <a:defRPr sz="1594"/>
            </a:lvl4pPr>
            <a:lvl5pPr>
              <a:buNone/>
              <a:defRPr sz="1594"/>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6187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833937"/>
            <a:ext cx="9144000" cy="309563"/>
          </a:xfrm>
          <a:prstGeom prst="rect">
            <a:avLst/>
          </a:prstGeom>
          <a:noFill/>
          <a:ln w="9525">
            <a:noFill/>
            <a:miter lim="800000"/>
            <a:headEnd/>
            <a:tailEnd/>
          </a:ln>
        </p:spPr>
      </p:pic>
      <p:sp>
        <p:nvSpPr>
          <p:cNvPr id="8" name="Text Box 2"/>
          <p:cNvSpPr txBox="1">
            <a:spLocks noChangeArrowheads="1"/>
          </p:cNvSpPr>
          <p:nvPr userDrawn="1"/>
        </p:nvSpPr>
        <p:spPr bwMode="auto">
          <a:xfrm>
            <a:off x="8620127" y="4850806"/>
            <a:ext cx="428625" cy="183228"/>
          </a:xfrm>
          <a:prstGeom prst="rect">
            <a:avLst/>
          </a:prstGeom>
          <a:noFill/>
          <a:ln w="9525">
            <a:noFill/>
            <a:miter lim="800000"/>
            <a:headEnd/>
            <a:tailEnd/>
          </a:ln>
          <a:effectLst/>
        </p:spPr>
        <p:txBody>
          <a:bodyPr lIns="45818" tIns="22910" rIns="45818" bIns="22910">
            <a:spAutoFit/>
          </a:bodyPr>
          <a:lstStyle/>
          <a:p>
            <a:pPr algn="r" defTabSz="457414" eaLnBrk="0" fontAlgn="auto" hangingPunct="0">
              <a:spcBef>
                <a:spcPts val="0"/>
              </a:spcBef>
              <a:spcAft>
                <a:spcPts val="0"/>
              </a:spcAft>
              <a:defRPr/>
            </a:pPr>
            <a:fld id="{0248AF87-7471-4387-8D80-1566D08EA177}" type="slidenum">
              <a:rPr lang="en-US" sz="890">
                <a:solidFill>
                  <a:srgbClr val="34578D"/>
                </a:solidFill>
                <a:latin typeface="Trebuchet MS"/>
                <a:cs typeface="Arial" pitchFamily="34" charset="0"/>
              </a:rPr>
              <a:pPr algn="r" defTabSz="457414" eaLnBrk="0" fontAlgn="auto" hangingPunct="0">
                <a:spcBef>
                  <a:spcPts val="0"/>
                </a:spcBef>
                <a:spcAft>
                  <a:spcPts val="0"/>
                </a:spcAft>
                <a:defRPr/>
              </a:pPr>
              <a:t>‹#›</a:t>
            </a:fld>
            <a:endParaRPr lang="en-US" sz="890" dirty="0">
              <a:solidFill>
                <a:srgbClr val="34578D"/>
              </a:solidFill>
              <a:latin typeface="Trebuchet MS"/>
              <a:cs typeface="Arial" pitchFamily="34" charset="0"/>
            </a:endParaRPr>
          </a:p>
        </p:txBody>
      </p:sp>
      <p:pic>
        <p:nvPicPr>
          <p:cNvPr id="10" name="Picture 9"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3" y="4834932"/>
            <a:ext cx="1847453" cy="30857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8" y="0"/>
            <a:ext cx="8628612" cy="901304"/>
          </a:xfrm>
          <a:prstGeom prst="rect">
            <a:avLst/>
          </a:prstGeom>
          <a:noFill/>
          <a:ln w="9525">
            <a:noFill/>
            <a:miter lim="800000"/>
            <a:headEnd/>
            <a:tailEnd/>
          </a:ln>
        </p:spPr>
        <p:txBody>
          <a:bodyPr lIns="139629" tIns="69815" rIns="139629" bIns="69815">
            <a:noAutofit/>
          </a:bodyPr>
          <a:lstStyle>
            <a:lvl1pPr algn="l">
              <a:defRPr sz="2156" b="1">
                <a:solidFill>
                  <a:schemeClr val="bg1"/>
                </a:solidFill>
                <a:latin typeface="Calibri" pitchFamily="34" charset="0"/>
                <a:cs typeface="Calibri" pitchFamily="34" charset="0"/>
              </a:defRPr>
            </a:lvl1pPr>
          </a:lstStyle>
          <a:p>
            <a:pPr lvl="0"/>
            <a:r>
              <a:rPr lang="en-US" dirty="0"/>
              <a:t>Click to edit Master title style</a:t>
            </a:r>
          </a:p>
        </p:txBody>
      </p:sp>
      <p:sp>
        <p:nvSpPr>
          <p:cNvPr id="9" name="Chart Placeholder 8"/>
          <p:cNvSpPr>
            <a:spLocks noGrp="1"/>
          </p:cNvSpPr>
          <p:nvPr>
            <p:ph type="chart" sz="quarter" idx="12"/>
          </p:nvPr>
        </p:nvSpPr>
        <p:spPr>
          <a:xfrm>
            <a:off x="632026" y="1790170"/>
            <a:ext cx="3669109" cy="2811860"/>
          </a:xfrm>
          <a:prstGeom prst="rect">
            <a:avLst/>
          </a:prstGeom>
        </p:spPr>
        <p:txBody>
          <a:bodyPr lIns="87281" tIns="43641" rIns="87281" bIns="43641"/>
          <a:lstStyle>
            <a:lvl1pPr>
              <a:defRPr>
                <a:solidFill>
                  <a:schemeClr val="bg1"/>
                </a:solidFill>
              </a:defRPr>
            </a:lvl1pPr>
          </a:lstStyle>
          <a:p>
            <a:pPr lvl="0"/>
            <a:endParaRPr lang="en-US" noProof="0" dirty="0"/>
          </a:p>
        </p:txBody>
      </p:sp>
      <p:sp>
        <p:nvSpPr>
          <p:cNvPr id="11" name="Text Placeholder 10"/>
          <p:cNvSpPr>
            <a:spLocks noGrp="1"/>
          </p:cNvSpPr>
          <p:nvPr>
            <p:ph type="body" sz="quarter" idx="13"/>
          </p:nvPr>
        </p:nvSpPr>
        <p:spPr>
          <a:xfrm>
            <a:off x="632026" y="932815"/>
            <a:ext cx="3759503" cy="510977"/>
          </a:xfrm>
          <a:prstGeom prst="rect">
            <a:avLst/>
          </a:prstGeom>
        </p:spPr>
        <p:txBody>
          <a:bodyPr lIns="87281" tIns="43641" rIns="87281" bIns="43641"/>
          <a:lstStyle>
            <a:lvl1pPr>
              <a:buNone/>
              <a:defRPr sz="1594" b="1">
                <a:solidFill>
                  <a:schemeClr val="bg1"/>
                </a:solidFill>
              </a:defRPr>
            </a:lvl1pPr>
            <a:lvl2pPr marL="0">
              <a:spcBef>
                <a:spcPts val="23"/>
              </a:spcBef>
              <a:buNone/>
              <a:defRPr sz="1265">
                <a:solidFill>
                  <a:schemeClr val="bg1"/>
                </a:solidFill>
              </a:defRPr>
            </a:lvl2pPr>
            <a:lvl3pPr>
              <a:buNone/>
              <a:defRPr sz="1594"/>
            </a:lvl3pPr>
            <a:lvl4pPr>
              <a:buNone/>
              <a:defRPr sz="1594"/>
            </a:lvl4pPr>
            <a:lvl5pPr>
              <a:buNone/>
              <a:defRPr sz="1594"/>
            </a:lvl5pPr>
          </a:lstStyle>
          <a:p>
            <a:pPr lvl="0"/>
            <a:r>
              <a:rPr lang="en-US" dirty="0"/>
              <a:t>Click to edit Master text styles</a:t>
            </a:r>
          </a:p>
          <a:p>
            <a:pPr lvl="1"/>
            <a:r>
              <a:rPr lang="en-US" dirty="0"/>
              <a:t>Second level</a:t>
            </a:r>
          </a:p>
        </p:txBody>
      </p:sp>
      <p:sp>
        <p:nvSpPr>
          <p:cNvPr id="12" name="Chart Placeholder 8"/>
          <p:cNvSpPr>
            <a:spLocks noGrp="1"/>
          </p:cNvSpPr>
          <p:nvPr>
            <p:ph type="chart" sz="quarter" idx="14"/>
          </p:nvPr>
        </p:nvSpPr>
        <p:spPr>
          <a:xfrm>
            <a:off x="5038591" y="1790170"/>
            <a:ext cx="3669109" cy="2811860"/>
          </a:xfrm>
          <a:prstGeom prst="rect">
            <a:avLst/>
          </a:prstGeom>
        </p:spPr>
        <p:txBody>
          <a:bodyPr lIns="87281" tIns="43641" rIns="87281" bIns="43641"/>
          <a:lstStyle>
            <a:lvl1pPr>
              <a:defRPr>
                <a:solidFill>
                  <a:schemeClr val="bg1"/>
                </a:solidFill>
              </a:defRPr>
            </a:lvl1pPr>
          </a:lstStyle>
          <a:p>
            <a:pPr lvl="0"/>
            <a:endParaRPr lang="en-US" noProof="0" dirty="0"/>
          </a:p>
        </p:txBody>
      </p:sp>
      <p:sp>
        <p:nvSpPr>
          <p:cNvPr id="13" name="Text Placeholder 10"/>
          <p:cNvSpPr>
            <a:spLocks noGrp="1"/>
          </p:cNvSpPr>
          <p:nvPr>
            <p:ph type="body" sz="quarter" idx="15"/>
          </p:nvPr>
        </p:nvSpPr>
        <p:spPr>
          <a:xfrm>
            <a:off x="5038591" y="932815"/>
            <a:ext cx="3759503" cy="510977"/>
          </a:xfrm>
          <a:prstGeom prst="rect">
            <a:avLst/>
          </a:prstGeom>
        </p:spPr>
        <p:txBody>
          <a:bodyPr lIns="87281" tIns="43641" rIns="87281" bIns="43641"/>
          <a:lstStyle>
            <a:lvl1pPr>
              <a:buNone/>
              <a:defRPr sz="1594" b="1">
                <a:solidFill>
                  <a:schemeClr val="bg1"/>
                </a:solidFill>
              </a:defRPr>
            </a:lvl1pPr>
            <a:lvl2pPr marL="0">
              <a:spcBef>
                <a:spcPts val="23"/>
              </a:spcBef>
              <a:buNone/>
              <a:defRPr sz="1265">
                <a:solidFill>
                  <a:schemeClr val="bg1"/>
                </a:solidFill>
              </a:defRPr>
            </a:lvl2pPr>
            <a:lvl3pPr>
              <a:buNone/>
              <a:defRPr sz="1594"/>
            </a:lvl3pPr>
            <a:lvl4pPr>
              <a:buNone/>
              <a:defRPr sz="1594"/>
            </a:lvl4pPr>
            <a:lvl5pPr>
              <a:buNone/>
              <a:defRPr sz="1594"/>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07735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833937"/>
            <a:ext cx="9144000" cy="309563"/>
          </a:xfrm>
          <a:prstGeom prst="rect">
            <a:avLst/>
          </a:prstGeom>
          <a:noFill/>
          <a:ln w="9525">
            <a:noFill/>
            <a:miter lim="800000"/>
            <a:headEnd/>
            <a:tailEnd/>
          </a:ln>
        </p:spPr>
      </p:pic>
      <p:sp>
        <p:nvSpPr>
          <p:cNvPr id="5" name="Text Box 2"/>
          <p:cNvSpPr txBox="1">
            <a:spLocks noChangeArrowheads="1"/>
          </p:cNvSpPr>
          <p:nvPr userDrawn="1"/>
        </p:nvSpPr>
        <p:spPr bwMode="auto">
          <a:xfrm>
            <a:off x="8620127" y="4850806"/>
            <a:ext cx="428625" cy="183228"/>
          </a:xfrm>
          <a:prstGeom prst="rect">
            <a:avLst/>
          </a:prstGeom>
          <a:noFill/>
          <a:ln w="9525">
            <a:noFill/>
            <a:miter lim="800000"/>
            <a:headEnd/>
            <a:tailEnd/>
          </a:ln>
          <a:effectLst/>
        </p:spPr>
        <p:txBody>
          <a:bodyPr lIns="45818" tIns="22910" rIns="45818" bIns="22910">
            <a:spAutoFit/>
          </a:bodyPr>
          <a:lstStyle/>
          <a:p>
            <a:pPr algn="r" defTabSz="457414" eaLnBrk="0" fontAlgn="auto" hangingPunct="0">
              <a:spcBef>
                <a:spcPts val="0"/>
              </a:spcBef>
              <a:spcAft>
                <a:spcPts val="0"/>
              </a:spcAft>
              <a:defRPr/>
            </a:pPr>
            <a:fld id="{77A08449-69CB-45EF-90A1-8C28F274420A}" type="slidenum">
              <a:rPr lang="en-US" sz="890">
                <a:solidFill>
                  <a:srgbClr val="34578D"/>
                </a:solidFill>
                <a:latin typeface="Trebuchet MS"/>
                <a:cs typeface="Arial" pitchFamily="34" charset="0"/>
              </a:rPr>
              <a:pPr algn="r" defTabSz="457414" eaLnBrk="0" fontAlgn="auto" hangingPunct="0">
                <a:spcBef>
                  <a:spcPts val="0"/>
                </a:spcBef>
                <a:spcAft>
                  <a:spcPts val="0"/>
                </a:spcAft>
                <a:defRPr/>
              </a:pPr>
              <a:t>‹#›</a:t>
            </a:fld>
            <a:endParaRPr lang="en-US" sz="890" dirty="0">
              <a:solidFill>
                <a:srgbClr val="34578D"/>
              </a:solidFill>
              <a:latin typeface="Trebuchet MS"/>
              <a:cs typeface="Arial" pitchFamily="34" charset="0"/>
            </a:endParaRPr>
          </a:p>
        </p:txBody>
      </p:sp>
      <p:pic>
        <p:nvPicPr>
          <p:cNvPr id="6" name="Picture 6"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3" y="4834932"/>
            <a:ext cx="1847453" cy="30857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Text Placeholder 8"/>
          <p:cNvSpPr>
            <a:spLocks noGrp="1"/>
          </p:cNvSpPr>
          <p:nvPr>
            <p:ph type="body" sz="quarter" idx="11"/>
          </p:nvPr>
        </p:nvSpPr>
        <p:spPr>
          <a:xfrm>
            <a:off x="1534030" y="1639305"/>
            <a:ext cx="6602329" cy="3142885"/>
          </a:xfrm>
          <a:prstGeom prst="rect">
            <a:avLst/>
          </a:prstGeom>
        </p:spPr>
        <p:txBody>
          <a:bodyPr lIns="87281" tIns="43641" rIns="87281" bIns="43641"/>
          <a:lstStyle>
            <a:lvl1pPr>
              <a:spcBef>
                <a:spcPts val="11"/>
              </a:spcBef>
              <a:spcAft>
                <a:spcPts val="806"/>
              </a:spcAft>
              <a:defRPr sz="1594" b="1">
                <a:solidFill>
                  <a:schemeClr val="bg1"/>
                </a:solidFill>
              </a:defRPr>
            </a:lvl1pPr>
            <a:lvl2pPr>
              <a:spcBef>
                <a:spcPts val="11"/>
              </a:spcBef>
              <a:spcAft>
                <a:spcPts val="806"/>
              </a:spcAft>
              <a:defRPr sz="1406">
                <a:solidFill>
                  <a:schemeClr val="bg1"/>
                </a:solidFill>
              </a:defRPr>
            </a:lvl2pPr>
            <a:lvl3pPr>
              <a:spcBef>
                <a:spcPts val="11"/>
              </a:spcBef>
              <a:spcAft>
                <a:spcPts val="806"/>
              </a:spcAft>
              <a:defRPr sz="1265">
                <a:solidFill>
                  <a:schemeClr val="bg1"/>
                </a:solidFill>
              </a:defRPr>
            </a:lvl3pPr>
            <a:lvl4pPr>
              <a:buNone/>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207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4" name="Rectangle 3"/>
          <p:cNvSpPr/>
          <p:nvPr/>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p:cNvSpPr>
            <a:spLocks noGrp="1" noChangeAspect="1"/>
          </p:cNvSpPr>
          <p:nvPr>
            <p:ph type="pic" sz="quarter" idx="13"/>
          </p:nvPr>
        </p:nvSpPr>
        <p:spPr>
          <a:xfrm>
            <a:off x="381000" y="1809750"/>
            <a:ext cx="2163763" cy="1905000"/>
          </a:xfrm>
          <a:prstGeom prst="rect">
            <a:avLst/>
          </a:prstGeom>
        </p:spPr>
        <p:txBody>
          <a:bodyPr>
            <a:normAutofit/>
          </a:bodyPr>
          <a:lstStyle>
            <a:lvl1pPr marL="0" indent="0">
              <a:buNone/>
              <a:defRPr sz="1400" baseline="0"/>
            </a:lvl1pPr>
          </a:lstStyle>
          <a:p>
            <a:r>
              <a:rPr lang="en-US" dirty="0"/>
              <a:t>Click icon to add picture</a:t>
            </a:r>
          </a:p>
        </p:txBody>
      </p:sp>
      <p:sp>
        <p:nvSpPr>
          <p:cNvPr id="14" name="Text Placeholder 13"/>
          <p:cNvSpPr>
            <a:spLocks noGrp="1"/>
          </p:cNvSpPr>
          <p:nvPr>
            <p:ph type="body" sz="quarter" idx="14" hasCustomPrompt="1"/>
          </p:nvPr>
        </p:nvSpPr>
        <p:spPr>
          <a:xfrm>
            <a:off x="2743200" y="1885950"/>
            <a:ext cx="2667000" cy="304800"/>
          </a:xfrm>
          <a:prstGeom prst="rect">
            <a:avLst/>
          </a:prstGeom>
        </p:spPr>
        <p:txBody>
          <a:bodyPr>
            <a:noAutofit/>
          </a:bodyPr>
          <a:lstStyle>
            <a:lvl1pPr marL="0" indent="0">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Name</a:t>
            </a:r>
          </a:p>
        </p:txBody>
      </p:sp>
      <p:sp>
        <p:nvSpPr>
          <p:cNvPr id="15" name="Text Placeholder 13"/>
          <p:cNvSpPr>
            <a:spLocks noGrp="1"/>
          </p:cNvSpPr>
          <p:nvPr>
            <p:ph type="body" sz="quarter" idx="15" hasCustomPrompt="1"/>
          </p:nvPr>
        </p:nvSpPr>
        <p:spPr>
          <a:xfrm>
            <a:off x="2743200" y="2266950"/>
            <a:ext cx="2667000" cy="1295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Position</a:t>
            </a:r>
          </a:p>
        </p:txBody>
      </p:sp>
      <p:sp>
        <p:nvSpPr>
          <p:cNvPr id="16" name="Text Placeholder 13"/>
          <p:cNvSpPr>
            <a:spLocks noGrp="1"/>
          </p:cNvSpPr>
          <p:nvPr>
            <p:ph type="body" sz="quarter" idx="16" hasCustomPrompt="1"/>
          </p:nvPr>
        </p:nvSpPr>
        <p:spPr>
          <a:xfrm>
            <a:off x="5788152" y="1885950"/>
            <a:ext cx="3044953" cy="1676400"/>
          </a:xfrm>
          <a:prstGeom prst="rect">
            <a:avLst/>
          </a:prstGeom>
        </p:spPr>
        <p:txBody>
          <a:bodyPr>
            <a:noAutofit/>
          </a:bodyPr>
          <a:lstStyle>
            <a:lvl1pPr marL="0" indent="0">
              <a:buNone/>
              <a:defRPr sz="1400" b="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Insert Description</a:t>
            </a:r>
          </a:p>
        </p:txBody>
      </p:sp>
      <p:sp>
        <p:nvSpPr>
          <p:cNvPr id="17"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21" name="Rectangle 20"/>
          <p:cNvSpPr/>
          <p:nvPr userDrawn="1"/>
        </p:nvSpPr>
        <p:spPr>
          <a:xfrm>
            <a:off x="2590800" y="1809750"/>
            <a:ext cx="65532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545080" y="1809750"/>
            <a:ext cx="45719"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068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2094"/>
            <a:ext cx="9144000" cy="600456"/>
          </a:xfrm>
          <a:prstGeom prst="rect">
            <a:avLst/>
          </a:prstGeom>
        </p:spPr>
      </p:pic>
      <p:pic>
        <p:nvPicPr>
          <p:cNvPr id="3" name="Picture 2" descr="short_wave_powerpoin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05350"/>
            <a:ext cx="9144000" cy="434633"/>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369300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29151"/>
            <a:ext cx="9144000" cy="533399"/>
          </a:xfrm>
          <a:prstGeom prst="rect">
            <a:avLst/>
          </a:prstGeom>
        </p:spPr>
      </p:pic>
      <p:sp>
        <p:nvSpPr>
          <p:cNvPr id="2" name="Title 1"/>
          <p:cNvSpPr>
            <a:spLocks noGrp="1"/>
          </p:cNvSpPr>
          <p:nvPr>
            <p:ph type="title"/>
          </p:nvPr>
        </p:nvSpPr>
        <p:spPr>
          <a:xfrm>
            <a:off x="304800" y="133350"/>
            <a:ext cx="7620000" cy="457200"/>
          </a:xfrm>
          <a:prstGeom prst="rect">
            <a:avLst/>
          </a:prstGeom>
        </p:spPr>
        <p:txBody>
          <a:bodyPr>
            <a:normAutofit/>
          </a:bodyPr>
          <a:lstStyle>
            <a:lvl1pPr algn="l">
              <a:defRPr sz="25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57750"/>
            <a:ext cx="2895600" cy="273844"/>
          </a:xfrm>
          <a:prstGeom prst="rect">
            <a:avLst/>
          </a:prstGeom>
        </p:spPr>
        <p:txBody>
          <a:bodyPr/>
          <a:lstStyle>
            <a:lvl1pPr algn="l">
              <a:defRPr sz="1200" b="0">
                <a:solidFill>
                  <a:schemeClr val="bg1"/>
                </a:solidFill>
              </a:defRPr>
            </a:lvl1pPr>
          </a:lstStyle>
          <a:p>
            <a:r>
              <a:rPr lang="en-US" dirty="0"/>
              <a:t>www.tu.org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
        <p:nvSpPr>
          <p:cNvPr id="11" name="Text Placeholder 10"/>
          <p:cNvSpPr>
            <a:spLocks noGrp="1"/>
          </p:cNvSpPr>
          <p:nvPr>
            <p:ph type="body" sz="quarter" idx="13"/>
          </p:nvPr>
        </p:nvSpPr>
        <p:spPr>
          <a:xfrm>
            <a:off x="272787" y="971550"/>
            <a:ext cx="8560063" cy="3505200"/>
          </a:xfrm>
          <a:prstGeom prst="rect">
            <a:avLst/>
          </a:prstGeom>
        </p:spPr>
        <p:txBody>
          <a:bodyPr>
            <a:normAutofit/>
          </a:bodyPr>
          <a:lstStyle>
            <a:lvl1pPr marL="0" indent="0">
              <a:buNone/>
              <a:defRPr sz="1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8382000" y="4888706"/>
            <a:ext cx="685800" cy="254794"/>
          </a:xfrm>
          <a:prstGeom prst="rect">
            <a:avLst/>
          </a:prstGeom>
        </p:spPr>
        <p:txBody>
          <a:bodyPr/>
          <a:lstStyle>
            <a:lvl1pPr algn="r">
              <a:defRPr sz="1100">
                <a:solidFill>
                  <a:schemeClr val="bg1"/>
                </a:solidFill>
              </a:defRPr>
            </a:lvl1pPr>
          </a:lstStyle>
          <a:p>
            <a:fld id="{97CF7042-B465-4730-800E-86D0EFD08949}"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87" y="715518"/>
            <a:ext cx="8598425" cy="10363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19050"/>
            <a:ext cx="755906" cy="765050"/>
          </a:xfrm>
          <a:prstGeom prst="rect">
            <a:avLst/>
          </a:prstGeom>
        </p:spPr>
      </p:pic>
    </p:spTree>
    <p:extLst>
      <p:ext uri="{BB962C8B-B14F-4D97-AF65-F5344CB8AC3E}">
        <p14:creationId xmlns:p14="http://schemas.microsoft.com/office/powerpoint/2010/main" val="398622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slideLayout" Target="../slideLayouts/slideLayout61.xml"/><Relationship Id="rId7"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761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2" r:id="rId17"/>
    <p:sldLayoutId id="2147483663" r:id="rId18"/>
    <p:sldLayoutId id="2147483664" r:id="rId19"/>
    <p:sldLayoutId id="2147483668" r:id="rId20"/>
    <p:sldLayoutId id="2147483667" r:id="rId21"/>
    <p:sldLayoutId id="2147483665" r:id="rId22"/>
    <p:sldLayoutId id="2147483666" r:id="rId23"/>
    <p:sldLayoutId id="2147483651" r:id="rId24"/>
    <p:sldLayoutId id="2147483669" r:id="rId25"/>
    <p:sldLayoutId id="2147483671" r:id="rId26"/>
    <p:sldLayoutId id="2147483672" r:id="rId27"/>
    <p:sldLayoutId id="2147483673" r:id="rId28"/>
    <p:sldLayoutId id="2147483723" r:id="rId2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7306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81818"/>
            </a:gs>
            <a:gs pos="50000">
              <a:srgbClr val="181818"/>
            </a:gs>
            <a:gs pos="100000">
              <a:srgbClr val="1D2E48"/>
            </a:gs>
          </a:gsLst>
          <a:lin ang="5400000"/>
        </a:gradFill>
        <a:effectLst/>
      </p:bgPr>
    </p:bg>
    <p:spTree>
      <p:nvGrpSpPr>
        <p:cNvPr id="1" name=""/>
        <p:cNvGrpSpPr/>
        <p:nvPr/>
      </p:nvGrpSpPr>
      <p:grpSpPr>
        <a:xfrm>
          <a:off x="0" y="0"/>
          <a:ext cx="0" cy="0"/>
          <a:chOff x="0" y="0"/>
          <a:chExt cx="0" cy="0"/>
        </a:xfrm>
      </p:grpSpPr>
      <p:pic>
        <p:nvPicPr>
          <p:cNvPr id="3" name="Picture 6" descr="home_page3.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5" name="Rectangle 4"/>
          <p:cNvSpPr/>
          <p:nvPr/>
        </p:nvSpPr>
        <p:spPr>
          <a:xfrm>
            <a:off x="0" y="0"/>
            <a:ext cx="9144000" cy="51435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13" tIns="20457" rIns="40913" bIns="20457" anchor="ctr"/>
          <a:lstStyle/>
          <a:p>
            <a:pPr>
              <a:defRPr/>
            </a:pPr>
            <a:endParaRPr lang="en-US" sz="844" dirty="0">
              <a:solidFill>
                <a:prstClr val="black"/>
              </a:solidFill>
              <a:latin typeface="Calibri"/>
            </a:endParaRPr>
          </a:p>
        </p:txBody>
      </p:sp>
      <p:sp>
        <p:nvSpPr>
          <p:cNvPr id="1028" name="Title Placeholder 3"/>
          <p:cNvSpPr>
            <a:spLocks noGrp="1" noChangeArrowheads="1"/>
          </p:cNvSpPr>
          <p:nvPr>
            <p:ph type="title"/>
          </p:nvPr>
        </p:nvSpPr>
        <p:spPr bwMode="auto">
          <a:xfrm>
            <a:off x="290713" y="0"/>
            <a:ext cx="8629054" cy="900906"/>
          </a:xfrm>
          <a:prstGeom prst="rect">
            <a:avLst/>
          </a:prstGeom>
          <a:noFill/>
          <a:ln w="9525">
            <a:noFill/>
            <a:miter lim="800000"/>
            <a:headEnd/>
            <a:tailEnd/>
          </a:ln>
        </p:spPr>
        <p:txBody>
          <a:bodyPr vert="horz" wrap="square" lIns="124668" tIns="62336" rIns="124668" bIns="6233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6781187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ftr="0" dt="0"/>
  <p:txStyles>
    <p:titleStyle>
      <a:lvl1pPr algn="l" defTabSz="654158" rtl="0" eaLnBrk="0" fontAlgn="base" hangingPunct="0">
        <a:spcBef>
          <a:spcPct val="0"/>
        </a:spcBef>
        <a:spcAft>
          <a:spcPct val="0"/>
        </a:spcAft>
        <a:defRPr sz="2156" b="1" kern="1200">
          <a:solidFill>
            <a:schemeClr val="bg1"/>
          </a:solidFill>
          <a:latin typeface="Calibri" pitchFamily="34" charset="0"/>
          <a:ea typeface="+mj-ea"/>
          <a:cs typeface="Calibri" pitchFamily="34" charset="0"/>
        </a:defRPr>
      </a:lvl1pPr>
      <a:lvl2pPr algn="l" defTabSz="654158" rtl="0" eaLnBrk="0" fontAlgn="base" hangingPunct="0">
        <a:spcBef>
          <a:spcPct val="0"/>
        </a:spcBef>
        <a:spcAft>
          <a:spcPct val="0"/>
        </a:spcAft>
        <a:defRPr sz="2156" b="1">
          <a:solidFill>
            <a:schemeClr val="bg1"/>
          </a:solidFill>
          <a:latin typeface="Calibri" pitchFamily="34" charset="0"/>
        </a:defRPr>
      </a:lvl2pPr>
      <a:lvl3pPr algn="l" defTabSz="654158" rtl="0" eaLnBrk="0" fontAlgn="base" hangingPunct="0">
        <a:spcBef>
          <a:spcPct val="0"/>
        </a:spcBef>
        <a:spcAft>
          <a:spcPct val="0"/>
        </a:spcAft>
        <a:defRPr sz="2156" b="1">
          <a:solidFill>
            <a:schemeClr val="bg1"/>
          </a:solidFill>
          <a:latin typeface="Calibri" pitchFamily="34" charset="0"/>
        </a:defRPr>
      </a:lvl3pPr>
      <a:lvl4pPr algn="l" defTabSz="654158" rtl="0" eaLnBrk="0" fontAlgn="base" hangingPunct="0">
        <a:spcBef>
          <a:spcPct val="0"/>
        </a:spcBef>
        <a:spcAft>
          <a:spcPct val="0"/>
        </a:spcAft>
        <a:defRPr sz="2156" b="1">
          <a:solidFill>
            <a:schemeClr val="bg1"/>
          </a:solidFill>
          <a:latin typeface="Calibri" pitchFamily="34" charset="0"/>
        </a:defRPr>
      </a:lvl4pPr>
      <a:lvl5pPr algn="l" defTabSz="654158" rtl="0" eaLnBrk="0" fontAlgn="base" hangingPunct="0">
        <a:spcBef>
          <a:spcPct val="0"/>
        </a:spcBef>
        <a:spcAft>
          <a:spcPct val="0"/>
        </a:spcAft>
        <a:defRPr sz="2156" b="1">
          <a:solidFill>
            <a:schemeClr val="bg1"/>
          </a:solidFill>
          <a:latin typeface="Calibri" pitchFamily="34" charset="0"/>
        </a:defRPr>
      </a:lvl5pPr>
      <a:lvl6pPr marL="204557" algn="l" defTabSz="654158" rtl="0" fontAlgn="base">
        <a:spcBef>
          <a:spcPct val="0"/>
        </a:spcBef>
        <a:spcAft>
          <a:spcPct val="0"/>
        </a:spcAft>
        <a:defRPr sz="2156" b="1">
          <a:solidFill>
            <a:schemeClr val="bg1"/>
          </a:solidFill>
          <a:latin typeface="Calibri" pitchFamily="34" charset="0"/>
        </a:defRPr>
      </a:lvl6pPr>
      <a:lvl7pPr marL="409115" algn="l" defTabSz="654158" rtl="0" fontAlgn="base">
        <a:spcBef>
          <a:spcPct val="0"/>
        </a:spcBef>
        <a:spcAft>
          <a:spcPct val="0"/>
        </a:spcAft>
        <a:defRPr sz="2156" b="1">
          <a:solidFill>
            <a:schemeClr val="bg1"/>
          </a:solidFill>
          <a:latin typeface="Calibri" pitchFamily="34" charset="0"/>
        </a:defRPr>
      </a:lvl7pPr>
      <a:lvl8pPr marL="613673" algn="l" defTabSz="654158" rtl="0" fontAlgn="base">
        <a:spcBef>
          <a:spcPct val="0"/>
        </a:spcBef>
        <a:spcAft>
          <a:spcPct val="0"/>
        </a:spcAft>
        <a:defRPr sz="2156" b="1">
          <a:solidFill>
            <a:schemeClr val="bg1"/>
          </a:solidFill>
          <a:latin typeface="Calibri" pitchFamily="34" charset="0"/>
        </a:defRPr>
      </a:lvl8pPr>
      <a:lvl9pPr marL="818230" algn="l" defTabSz="654158" rtl="0" fontAlgn="base">
        <a:spcBef>
          <a:spcPct val="0"/>
        </a:spcBef>
        <a:spcAft>
          <a:spcPct val="0"/>
        </a:spcAft>
        <a:defRPr sz="2156" b="1">
          <a:solidFill>
            <a:schemeClr val="bg1"/>
          </a:solidFill>
          <a:latin typeface="Calibri" pitchFamily="34" charset="0"/>
        </a:defRPr>
      </a:lvl9pPr>
    </p:titleStyle>
    <p:bodyStyle>
      <a:lvl1pPr marL="245043" indent="-245043" algn="l" defTabSz="654158" rtl="0" eaLnBrk="0" fontAlgn="base" hangingPunct="0">
        <a:spcBef>
          <a:spcPct val="20000"/>
        </a:spcBef>
        <a:spcAft>
          <a:spcPct val="0"/>
        </a:spcAft>
        <a:buFont typeface="Arial" charset="0"/>
        <a:buChar char="•"/>
        <a:defRPr sz="2297" kern="1200">
          <a:solidFill>
            <a:schemeClr val="tx1"/>
          </a:solidFill>
          <a:latin typeface="+mn-lt"/>
          <a:ea typeface="+mn-ea"/>
          <a:cs typeface="+mn-cs"/>
        </a:defRPr>
      </a:lvl1pPr>
      <a:lvl2pPr marL="531281" indent="-203848" algn="l" defTabSz="654158" rtl="0" eaLnBrk="0" fontAlgn="base" hangingPunct="0">
        <a:spcBef>
          <a:spcPct val="20000"/>
        </a:spcBef>
        <a:spcAft>
          <a:spcPct val="0"/>
        </a:spcAft>
        <a:buFont typeface="Arial" charset="0"/>
        <a:buChar char="–"/>
        <a:defRPr sz="2063" kern="1200">
          <a:solidFill>
            <a:schemeClr val="tx1"/>
          </a:solidFill>
          <a:latin typeface="+mn-lt"/>
          <a:ea typeface="+mn-ea"/>
          <a:cs typeface="+mn-cs"/>
        </a:defRPr>
      </a:lvl2pPr>
      <a:lvl3pPr marL="817520" indent="-163362" algn="l" defTabSz="654158" rtl="0" eaLnBrk="0" fontAlgn="base" hangingPunct="0">
        <a:spcBef>
          <a:spcPct val="20000"/>
        </a:spcBef>
        <a:spcAft>
          <a:spcPct val="0"/>
        </a:spcAft>
        <a:buFont typeface="Arial" charset="0"/>
        <a:buChar char="•"/>
        <a:defRPr sz="1734" kern="1200">
          <a:solidFill>
            <a:schemeClr val="tx1"/>
          </a:solidFill>
          <a:latin typeface="+mn-lt"/>
          <a:ea typeface="+mn-ea"/>
          <a:cs typeface="+mn-cs"/>
        </a:defRPr>
      </a:lvl3pPr>
      <a:lvl4pPr marL="1144953" indent="-163362" algn="l" defTabSz="654158" rtl="0" eaLnBrk="0" fontAlgn="base" hangingPunct="0">
        <a:spcBef>
          <a:spcPct val="20000"/>
        </a:spcBef>
        <a:spcAft>
          <a:spcPct val="0"/>
        </a:spcAft>
        <a:buFont typeface="Arial" charset="0"/>
        <a:buChar char="–"/>
        <a:defRPr sz="1406" kern="1200">
          <a:solidFill>
            <a:schemeClr val="tx1"/>
          </a:solidFill>
          <a:latin typeface="+mn-lt"/>
          <a:ea typeface="+mn-ea"/>
          <a:cs typeface="+mn-cs"/>
        </a:defRPr>
      </a:lvl4pPr>
      <a:lvl5pPr marL="1472387" indent="-163362" algn="l" defTabSz="654158" rtl="0" eaLnBrk="0" fontAlgn="base" hangingPunct="0">
        <a:spcBef>
          <a:spcPct val="20000"/>
        </a:spcBef>
        <a:spcAft>
          <a:spcPct val="0"/>
        </a:spcAft>
        <a:buFont typeface="Arial" charset="0"/>
        <a:buChar char="»"/>
        <a:defRPr sz="1406" kern="1200">
          <a:solidFill>
            <a:schemeClr val="tx1"/>
          </a:solidFill>
          <a:latin typeface="+mn-lt"/>
          <a:ea typeface="+mn-ea"/>
          <a:cs typeface="+mn-cs"/>
        </a:defRPr>
      </a:lvl5pPr>
      <a:lvl6pPr marL="1800015" indent="-163638" algn="l" defTabSz="654551"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127290" indent="-163638" algn="l" defTabSz="654551"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54566" indent="-163638" algn="l" defTabSz="654551"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81842" indent="-163638" algn="l" defTabSz="654551"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54551" rtl="0" eaLnBrk="1" latinLnBrk="0" hangingPunct="1">
        <a:defRPr sz="1265" kern="1200">
          <a:solidFill>
            <a:schemeClr val="tx1"/>
          </a:solidFill>
          <a:latin typeface="+mn-lt"/>
          <a:ea typeface="+mn-ea"/>
          <a:cs typeface="+mn-cs"/>
        </a:defRPr>
      </a:lvl1pPr>
      <a:lvl2pPr marL="327275" algn="l" defTabSz="654551" rtl="0" eaLnBrk="1" latinLnBrk="0" hangingPunct="1">
        <a:defRPr sz="1265" kern="1200">
          <a:solidFill>
            <a:schemeClr val="tx1"/>
          </a:solidFill>
          <a:latin typeface="+mn-lt"/>
          <a:ea typeface="+mn-ea"/>
          <a:cs typeface="+mn-cs"/>
        </a:defRPr>
      </a:lvl2pPr>
      <a:lvl3pPr marL="654551" algn="l" defTabSz="654551" rtl="0" eaLnBrk="1" latinLnBrk="0" hangingPunct="1">
        <a:defRPr sz="1265" kern="1200">
          <a:solidFill>
            <a:schemeClr val="tx1"/>
          </a:solidFill>
          <a:latin typeface="+mn-lt"/>
          <a:ea typeface="+mn-ea"/>
          <a:cs typeface="+mn-cs"/>
        </a:defRPr>
      </a:lvl3pPr>
      <a:lvl4pPr marL="981827" algn="l" defTabSz="654551" rtl="0" eaLnBrk="1" latinLnBrk="0" hangingPunct="1">
        <a:defRPr sz="1265" kern="1200">
          <a:solidFill>
            <a:schemeClr val="tx1"/>
          </a:solidFill>
          <a:latin typeface="+mn-lt"/>
          <a:ea typeface="+mn-ea"/>
          <a:cs typeface="+mn-cs"/>
        </a:defRPr>
      </a:lvl4pPr>
      <a:lvl5pPr marL="1309102" algn="l" defTabSz="654551" rtl="0" eaLnBrk="1" latinLnBrk="0" hangingPunct="1">
        <a:defRPr sz="1265" kern="1200">
          <a:solidFill>
            <a:schemeClr val="tx1"/>
          </a:solidFill>
          <a:latin typeface="+mn-lt"/>
          <a:ea typeface="+mn-ea"/>
          <a:cs typeface="+mn-cs"/>
        </a:defRPr>
      </a:lvl5pPr>
      <a:lvl6pPr marL="1636378" algn="l" defTabSz="654551" rtl="0" eaLnBrk="1" latinLnBrk="0" hangingPunct="1">
        <a:defRPr sz="1265" kern="1200">
          <a:solidFill>
            <a:schemeClr val="tx1"/>
          </a:solidFill>
          <a:latin typeface="+mn-lt"/>
          <a:ea typeface="+mn-ea"/>
          <a:cs typeface="+mn-cs"/>
        </a:defRPr>
      </a:lvl6pPr>
      <a:lvl7pPr marL="1963653" algn="l" defTabSz="654551" rtl="0" eaLnBrk="1" latinLnBrk="0" hangingPunct="1">
        <a:defRPr sz="1265" kern="1200">
          <a:solidFill>
            <a:schemeClr val="tx1"/>
          </a:solidFill>
          <a:latin typeface="+mn-lt"/>
          <a:ea typeface="+mn-ea"/>
          <a:cs typeface="+mn-cs"/>
        </a:defRPr>
      </a:lvl7pPr>
      <a:lvl8pPr marL="2290928" algn="l" defTabSz="654551" rtl="0" eaLnBrk="1" latinLnBrk="0" hangingPunct="1">
        <a:defRPr sz="1265" kern="1200">
          <a:solidFill>
            <a:schemeClr val="tx1"/>
          </a:solidFill>
          <a:latin typeface="+mn-lt"/>
          <a:ea typeface="+mn-ea"/>
          <a:cs typeface="+mn-cs"/>
        </a:defRPr>
      </a:lvl8pPr>
      <a:lvl9pPr marL="2618204" algn="l" defTabSz="654551"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8.xml"/><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46.jpe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panose="02040502050405020303" pitchFamily="18" charset="0"/>
              </a:rPr>
              <a:t>National Leadership Council (NLC)</a:t>
            </a:r>
          </a:p>
        </p:txBody>
      </p:sp>
      <p:sp>
        <p:nvSpPr>
          <p:cNvPr id="3" name="Subtitle 2"/>
          <p:cNvSpPr>
            <a:spLocks noGrp="1"/>
          </p:cNvSpPr>
          <p:nvPr>
            <p:ph type="subTitle" idx="1"/>
          </p:nvPr>
        </p:nvSpPr>
        <p:spPr>
          <a:xfrm>
            <a:off x="685800" y="4438650"/>
            <a:ext cx="7772400" cy="419100"/>
          </a:xfrm>
        </p:spPr>
        <p:txBody>
          <a:bodyPr>
            <a:normAutofit/>
          </a:bodyPr>
          <a:lstStyle/>
          <a:p>
            <a:r>
              <a:rPr lang="en-US" sz="2000" dirty="0">
                <a:latin typeface="Georgia" panose="02040502050405020303" pitchFamily="18" charset="0"/>
              </a:rPr>
              <a:t> October 2019 </a:t>
            </a:r>
          </a:p>
        </p:txBody>
      </p:sp>
    </p:spTree>
    <p:extLst>
      <p:ext uri="{BB962C8B-B14F-4D97-AF65-F5344CB8AC3E}">
        <p14:creationId xmlns:p14="http://schemas.microsoft.com/office/powerpoint/2010/main" val="271178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2E455F-B5B3-4228-8DEF-9FCC6EF76575}"/>
              </a:ext>
            </a:extLst>
          </p:cNvPr>
          <p:cNvSpPr txBox="1">
            <a:spLocks/>
          </p:cNvSpPr>
          <p:nvPr/>
        </p:nvSpPr>
        <p:spPr>
          <a:xfrm>
            <a:off x="283234" y="221824"/>
            <a:ext cx="76200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dirty="0">
                <a:solidFill>
                  <a:srgbClr val="00B050"/>
                </a:solidFill>
                <a:latin typeface="Georgia" panose="02040502050405020303" pitchFamily="18" charset="0"/>
              </a:rPr>
              <a:t>Membership % by Age: </a:t>
            </a:r>
            <a:endParaRPr lang="en-US" sz="2100" dirty="0">
              <a:latin typeface="Georgia" panose="02040502050405020303" pitchFamily="18" charset="0"/>
            </a:endParaRPr>
          </a:p>
        </p:txBody>
      </p:sp>
      <p:graphicFrame>
        <p:nvGraphicFramePr>
          <p:cNvPr id="5" name="Content Placeholder 5">
            <a:extLst>
              <a:ext uri="{FF2B5EF4-FFF2-40B4-BE49-F238E27FC236}">
                <a16:creationId xmlns:a16="http://schemas.microsoft.com/office/drawing/2014/main" id="{030B955E-D8A5-4D31-B847-35A55853CDB1}"/>
              </a:ext>
            </a:extLst>
          </p:cNvPr>
          <p:cNvGraphicFramePr>
            <a:graphicFrameLocks/>
          </p:cNvGraphicFramePr>
          <p:nvPr>
            <p:extLst>
              <p:ext uri="{D42A27DB-BD31-4B8C-83A1-F6EECF244321}">
                <p14:modId xmlns:p14="http://schemas.microsoft.com/office/powerpoint/2010/main" val="3230988787"/>
              </p:ext>
            </p:extLst>
          </p:nvPr>
        </p:nvGraphicFramePr>
        <p:xfrm>
          <a:off x="457200" y="1200150"/>
          <a:ext cx="8077200" cy="35325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D2FA8B-8D73-4336-8F46-F17E7EAB14FD}"/>
              </a:ext>
            </a:extLst>
          </p:cNvPr>
          <p:cNvSpPr txBox="1"/>
          <p:nvPr/>
        </p:nvSpPr>
        <p:spPr>
          <a:xfrm>
            <a:off x="283234" y="810554"/>
            <a:ext cx="6422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D78"/>
                </a:solidFill>
                <a:effectLst>
                  <a:outerShdw blurRad="38100" dist="38100" dir="2700000" algn="tl">
                    <a:srgbClr val="000000">
                      <a:alpha val="43137"/>
                    </a:srgbClr>
                  </a:outerShdw>
                </a:effectLst>
                <a:uLnTx/>
                <a:uFillTx/>
                <a:latin typeface="Georgia" panose="02040502050405020303" pitchFamily="18" charset="0"/>
                <a:ea typeface="+mn-ea"/>
                <a:cs typeface="+mn-cs"/>
              </a:rPr>
              <a:t>Average Age: In 2011: 59 years old | In 2019: 63 years old</a:t>
            </a:r>
            <a:endParaRPr kumimoji="0" lang="en-US" sz="1600" b="1" i="0" u="none" strike="noStrike" kern="1200" cap="none" spc="0" normalizeH="0" baseline="0" noProof="0" dirty="0">
              <a:ln>
                <a:noFill/>
              </a:ln>
              <a:solidFill>
                <a:srgbClr val="3FAF49"/>
              </a:solidFill>
              <a:effectLst>
                <a:outerShdw blurRad="38100" dist="38100" dir="2700000" algn="tl">
                  <a:srgbClr val="000000">
                    <a:alpha val="43137"/>
                  </a:srgbClr>
                </a:outerShdw>
              </a:effectLst>
              <a:uLnTx/>
              <a:uFillTx/>
              <a:latin typeface="Georgia" panose="02040502050405020303" pitchFamily="18" charset="0"/>
              <a:ea typeface="+mn-ea"/>
              <a:cs typeface="+mn-cs"/>
            </a:endParaRPr>
          </a:p>
        </p:txBody>
      </p:sp>
      <p:pic>
        <p:nvPicPr>
          <p:cNvPr id="4" name="Picture 3">
            <a:extLst>
              <a:ext uri="{FF2B5EF4-FFF2-40B4-BE49-F238E27FC236}">
                <a16:creationId xmlns:a16="http://schemas.microsoft.com/office/drawing/2014/main" id="{0CA30FB4-0166-47B2-B51E-D98457859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234" y="410804"/>
            <a:ext cx="762000" cy="907366"/>
          </a:xfrm>
          <a:prstGeom prst="rect">
            <a:avLst/>
          </a:prstGeom>
        </p:spPr>
      </p:pic>
    </p:spTree>
    <p:extLst>
      <p:ext uri="{BB962C8B-B14F-4D97-AF65-F5344CB8AC3E}">
        <p14:creationId xmlns:p14="http://schemas.microsoft.com/office/powerpoint/2010/main" val="80357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821205-3D39-4BE1-9262-51C27E4150AF}"/>
              </a:ext>
            </a:extLst>
          </p:cNvPr>
          <p:cNvSpPr/>
          <p:nvPr/>
        </p:nvSpPr>
        <p:spPr>
          <a:xfrm>
            <a:off x="293016" y="285750"/>
            <a:ext cx="7450098" cy="415498"/>
          </a:xfrm>
          <a:prstGeom prst="rect">
            <a:avLst/>
          </a:prstGeom>
        </p:spPr>
        <p:txBody>
          <a:bodyPr wrap="square">
            <a:spAutoFit/>
          </a:bodyPr>
          <a:lstStyle/>
          <a:p>
            <a:r>
              <a:rPr lang="en-US" sz="2100" dirty="0">
                <a:latin typeface="Georgia" panose="02040502050405020303" pitchFamily="18" charset="0"/>
              </a:rPr>
              <a:t>Feedback from NLC State-by-State Conference Calls</a:t>
            </a:r>
            <a:r>
              <a:rPr lang="en-US" sz="2100" dirty="0">
                <a:solidFill>
                  <a:srgbClr val="FF0000"/>
                </a:solidFill>
                <a:latin typeface="Georgia" panose="02040502050405020303" pitchFamily="18" charset="0"/>
              </a:rPr>
              <a:t>  </a:t>
            </a:r>
            <a:endParaRPr lang="en-US" sz="2100" dirty="0">
              <a:solidFill>
                <a:srgbClr val="FF0000"/>
              </a:solidFill>
            </a:endParaRPr>
          </a:p>
        </p:txBody>
      </p:sp>
      <p:sp>
        <p:nvSpPr>
          <p:cNvPr id="4" name="Rectangle 3">
            <a:extLst>
              <a:ext uri="{FF2B5EF4-FFF2-40B4-BE49-F238E27FC236}">
                <a16:creationId xmlns:a16="http://schemas.microsoft.com/office/drawing/2014/main" id="{3469D22B-6911-4BCA-A294-DDF0F8A4D676}"/>
              </a:ext>
            </a:extLst>
          </p:cNvPr>
          <p:cNvSpPr/>
          <p:nvPr/>
        </p:nvSpPr>
        <p:spPr>
          <a:xfrm>
            <a:off x="293016" y="893588"/>
            <a:ext cx="7250784" cy="4278094"/>
          </a:xfrm>
          <a:prstGeom prst="rect">
            <a:avLst/>
          </a:prstGeom>
        </p:spPr>
        <p:txBody>
          <a:bodyPr wrap="square">
            <a:spAutoFit/>
          </a:bodyPr>
          <a:lstStyle/>
          <a:p>
            <a:pPr marL="342900" lvl="0" indent="-342900">
              <a:spcBef>
                <a:spcPct val="20000"/>
              </a:spcBef>
              <a:buBlip>
                <a:blip r:embed="rId3"/>
              </a:buBlip>
            </a:pPr>
            <a:r>
              <a:rPr lang="en-US" sz="1700" dirty="0">
                <a:solidFill>
                  <a:srgbClr val="003300"/>
                </a:solidFill>
                <a:latin typeface="Georgia" panose="02040502050405020303" pitchFamily="18" charset="0"/>
              </a:rPr>
              <a:t>Do succession plans exist in Council and Chapters?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Various levels of planning exist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Years of service fading as an entitlement to being named a leader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Younger members avoid administrative leadership roles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Larger organizations have more formal plans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Smaller organizations have less planning…keeping activities and projects underway takes priority</a:t>
            </a:r>
          </a:p>
          <a:p>
            <a:pPr marL="742950" lvl="1" indent="-285750">
              <a:spcBef>
                <a:spcPct val="20000"/>
              </a:spcBef>
              <a:buClr>
                <a:srgbClr val="3FAF49"/>
              </a:buClr>
              <a:buFont typeface="Arial" pitchFamily="34" charset="0"/>
              <a:buChar char="–"/>
            </a:pPr>
            <a:endParaRPr lang="en-US" sz="1700" dirty="0">
              <a:solidFill>
                <a:srgbClr val="003300"/>
              </a:solidFill>
              <a:latin typeface="Georgia" panose="02040502050405020303" pitchFamily="18" charset="0"/>
            </a:endParaRPr>
          </a:p>
          <a:p>
            <a:pPr marL="342900" lvl="0" indent="-342900">
              <a:spcBef>
                <a:spcPct val="20000"/>
              </a:spcBef>
              <a:buBlip>
                <a:blip r:embed="rId3"/>
              </a:buBlip>
            </a:pPr>
            <a:r>
              <a:rPr lang="en-US" sz="1700" dirty="0">
                <a:solidFill>
                  <a:srgbClr val="003300"/>
                </a:solidFill>
                <a:latin typeface="Georgia" panose="02040502050405020303" pitchFamily="18" charset="0"/>
              </a:rPr>
              <a:t>Support needed by NLC Rep’s and State Chairs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Materials and presentations that can be shared without much additional preparation</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Assistance in providing basic leadership training for chapter and council leaders </a:t>
            </a:r>
          </a:p>
          <a:p>
            <a:pPr lvl="1">
              <a:spcBef>
                <a:spcPct val="20000"/>
              </a:spcBef>
              <a:buClr>
                <a:srgbClr val="3FAF49"/>
              </a:buClr>
            </a:pPr>
            <a:endParaRPr lang="en-US" sz="1700" dirty="0">
              <a:solidFill>
                <a:srgbClr val="003300"/>
              </a:solidFill>
              <a:latin typeface="Georgia" panose="02040502050405020303" pitchFamily="18" charset="0"/>
            </a:endParaRPr>
          </a:p>
        </p:txBody>
      </p:sp>
      <p:pic>
        <p:nvPicPr>
          <p:cNvPr id="6" name="Picture 5">
            <a:extLst>
              <a:ext uri="{FF2B5EF4-FFF2-40B4-BE49-F238E27FC236}">
                <a16:creationId xmlns:a16="http://schemas.microsoft.com/office/drawing/2014/main" id="{D28FA434-EA25-47E6-9BFB-CDDFF7201B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943350"/>
            <a:ext cx="762000" cy="907366"/>
          </a:xfrm>
          <a:prstGeom prst="rect">
            <a:avLst/>
          </a:prstGeom>
        </p:spPr>
      </p:pic>
    </p:spTree>
    <p:extLst>
      <p:ext uri="{BB962C8B-B14F-4D97-AF65-F5344CB8AC3E}">
        <p14:creationId xmlns:p14="http://schemas.microsoft.com/office/powerpoint/2010/main" val="21175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CF7042-B465-4730-800E-86D0EFD08949}" type="slidenum">
              <a:rPr lang="en-US" smtClean="0">
                <a:latin typeface="Georgia" panose="02040502050405020303" pitchFamily="18" charset="0"/>
              </a:rPr>
              <a:pPr/>
              <a:t>12</a:t>
            </a:fld>
            <a:endParaRPr lang="en-US" dirty="0">
              <a:latin typeface="Georgia" panose="02040502050405020303" pitchFamily="18" charset="0"/>
            </a:endParaRPr>
          </a:p>
        </p:txBody>
      </p:sp>
      <p:graphicFrame>
        <p:nvGraphicFramePr>
          <p:cNvPr id="8" name="Chart 7">
            <a:extLst>
              <a:ext uri="{FF2B5EF4-FFF2-40B4-BE49-F238E27FC236}">
                <a16:creationId xmlns:a16="http://schemas.microsoft.com/office/drawing/2014/main" id="{471841E8-3B40-42A1-BC9E-B496868CF265}"/>
              </a:ext>
            </a:extLst>
          </p:cNvPr>
          <p:cNvGraphicFramePr/>
          <p:nvPr>
            <p:extLst>
              <p:ext uri="{D42A27DB-BD31-4B8C-83A1-F6EECF244321}">
                <p14:modId xmlns:p14="http://schemas.microsoft.com/office/powerpoint/2010/main" val="2808284429"/>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238500" y="819150"/>
            <a:ext cx="5486400" cy="646331"/>
          </a:xfrm>
          <a:prstGeom prst="rect">
            <a:avLst/>
          </a:prstGeom>
        </p:spPr>
        <p:txBody>
          <a:bodyPr wrap="square">
            <a:spAutoFit/>
          </a:bodyPr>
          <a:lstStyle/>
          <a:p>
            <a:pPr algn="ctr"/>
            <a:r>
              <a:rPr lang="en-US" b="1" i="1" dirty="0">
                <a:solidFill>
                  <a:schemeClr val="tx2"/>
                </a:solidFill>
                <a:effectLst>
                  <a:outerShdw blurRad="38100" dist="38100" dir="2700000" algn="tl">
                    <a:srgbClr val="000000">
                      <a:alpha val="43137"/>
                    </a:srgbClr>
                  </a:outerShdw>
                </a:effectLst>
                <a:latin typeface="Georgia" panose="02040502050405020303" pitchFamily="18" charset="0"/>
              </a:rPr>
              <a:t>Strategic plan goal: “15 percent increase in      leadership succession planning”</a:t>
            </a:r>
          </a:p>
        </p:txBody>
      </p:sp>
    </p:spTree>
    <p:extLst>
      <p:ext uri="{BB962C8B-B14F-4D97-AF65-F5344CB8AC3E}">
        <p14:creationId xmlns:p14="http://schemas.microsoft.com/office/powerpoint/2010/main" val="166875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897E97-7E88-4077-91D4-58A8B514E273}"/>
              </a:ext>
            </a:extLst>
          </p:cNvPr>
          <p:cNvSpPr/>
          <p:nvPr/>
        </p:nvSpPr>
        <p:spPr>
          <a:xfrm>
            <a:off x="457200" y="285750"/>
            <a:ext cx="7450098" cy="415498"/>
          </a:xfrm>
          <a:prstGeom prst="rect">
            <a:avLst/>
          </a:prstGeom>
        </p:spPr>
        <p:txBody>
          <a:bodyPr wrap="square">
            <a:spAutoFit/>
          </a:bodyPr>
          <a:lstStyle/>
          <a:p>
            <a:r>
              <a:rPr lang="en-US" sz="2100" dirty="0">
                <a:latin typeface="Georgia" panose="02040502050405020303" pitchFamily="18" charset="0"/>
              </a:rPr>
              <a:t>NLC Feedback – Improving the Effectiveness of the NLC</a:t>
            </a:r>
            <a:endParaRPr lang="en-US" sz="2100" dirty="0"/>
          </a:p>
        </p:txBody>
      </p:sp>
      <p:sp>
        <p:nvSpPr>
          <p:cNvPr id="4" name="Rectangle 3">
            <a:extLst>
              <a:ext uri="{FF2B5EF4-FFF2-40B4-BE49-F238E27FC236}">
                <a16:creationId xmlns:a16="http://schemas.microsoft.com/office/drawing/2014/main" id="{278EAE9A-988F-4D45-9D3C-9CD8BE674656}"/>
              </a:ext>
            </a:extLst>
          </p:cNvPr>
          <p:cNvSpPr/>
          <p:nvPr/>
        </p:nvSpPr>
        <p:spPr>
          <a:xfrm>
            <a:off x="457200" y="767606"/>
            <a:ext cx="8305800" cy="4121128"/>
          </a:xfrm>
          <a:prstGeom prst="rect">
            <a:avLst/>
          </a:prstGeom>
        </p:spPr>
        <p:txBody>
          <a:bodyPr wrap="square">
            <a:spAutoFit/>
          </a:bodyPr>
          <a:lstStyle/>
          <a:p>
            <a:pPr marL="342900" lvl="0" indent="-342900">
              <a:spcBef>
                <a:spcPct val="20000"/>
              </a:spcBef>
              <a:buBlip>
                <a:blip r:embed="rId3"/>
              </a:buBlip>
            </a:pPr>
            <a:r>
              <a:rPr lang="en-US" sz="1700" dirty="0">
                <a:solidFill>
                  <a:srgbClr val="003300"/>
                </a:solidFill>
                <a:latin typeface="Georgia" panose="02040502050405020303" pitchFamily="18" charset="0"/>
              </a:rPr>
              <a:t>Suggestions to improve the effectiveness of the NLC</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Continue to communicate:</a:t>
            </a:r>
          </a:p>
          <a:p>
            <a:pPr lvl="2">
              <a:spcBef>
                <a:spcPct val="20000"/>
              </a:spcBef>
            </a:pPr>
            <a:r>
              <a:rPr lang="en-US" sz="1700" dirty="0">
                <a:solidFill>
                  <a:srgbClr val="003300"/>
                </a:solidFill>
                <a:latin typeface="Georgia" panose="02040502050405020303" pitchFamily="18" charset="0"/>
              </a:rPr>
              <a:t>- What is the NLC and how it relates to TU organization </a:t>
            </a:r>
          </a:p>
          <a:p>
            <a:pPr lvl="2">
              <a:spcBef>
                <a:spcPct val="20000"/>
              </a:spcBef>
            </a:pPr>
            <a:r>
              <a:rPr lang="en-US" sz="1700" dirty="0">
                <a:solidFill>
                  <a:srgbClr val="003300"/>
                </a:solidFill>
                <a:latin typeface="Georgia" panose="02040502050405020303" pitchFamily="18" charset="0"/>
              </a:rPr>
              <a:t>- What the NLC does for TU, councils and chapters</a:t>
            </a:r>
          </a:p>
          <a:p>
            <a:pPr lvl="1">
              <a:spcBef>
                <a:spcPct val="20000"/>
              </a:spcBef>
              <a:buClr>
                <a:srgbClr val="3FAF49"/>
              </a:buClr>
            </a:pPr>
            <a:r>
              <a:rPr lang="en-US" sz="1700" dirty="0">
                <a:solidFill>
                  <a:srgbClr val="003300"/>
                </a:solidFill>
                <a:latin typeface="Georgia" panose="02040502050405020303" pitchFamily="18" charset="0"/>
              </a:rPr>
              <a:t>	- Increase awareness throughout TU; in the past never hear about </a:t>
            </a:r>
          </a:p>
          <a:p>
            <a:pPr lvl="1">
              <a:spcBef>
                <a:spcPct val="20000"/>
              </a:spcBef>
              <a:buClr>
                <a:srgbClr val="3FAF49"/>
              </a:buClr>
            </a:pPr>
            <a:r>
              <a:rPr lang="en-US" sz="1700" dirty="0">
                <a:solidFill>
                  <a:srgbClr val="003300"/>
                </a:solidFill>
                <a:latin typeface="Georgia" panose="02040502050405020303" pitchFamily="18" charset="0"/>
              </a:rPr>
              <a:t>           (or from) the NLC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Review organization structure – relevance of some workgroups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Recruit State Council Chairs to participate in workgroups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Integrate workgroups into state councils activities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Provide and strengthen leadership training</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Provide process to share Chapter and Council Best Practices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Create membership promotional programs with TU staff</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Consider web conferencing for meetings of NLC and Workgroup meetings</a:t>
            </a:r>
            <a:endParaRPr lang="en-US" dirty="0">
              <a:solidFill>
                <a:srgbClr val="003300"/>
              </a:solidFill>
              <a:latin typeface="Georgia" panose="02040502050405020303" pitchFamily="18" charset="0"/>
            </a:endParaRPr>
          </a:p>
        </p:txBody>
      </p:sp>
      <p:pic>
        <p:nvPicPr>
          <p:cNvPr id="5" name="Picture 4">
            <a:extLst>
              <a:ext uri="{FF2B5EF4-FFF2-40B4-BE49-F238E27FC236}">
                <a16:creationId xmlns:a16="http://schemas.microsoft.com/office/drawing/2014/main" id="{3792D1B8-FE18-4111-BEEE-6FA70F884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234" y="410804"/>
            <a:ext cx="762000" cy="907366"/>
          </a:xfrm>
          <a:prstGeom prst="rect">
            <a:avLst/>
          </a:prstGeom>
        </p:spPr>
      </p:pic>
    </p:spTree>
    <p:extLst>
      <p:ext uri="{BB962C8B-B14F-4D97-AF65-F5344CB8AC3E}">
        <p14:creationId xmlns:p14="http://schemas.microsoft.com/office/powerpoint/2010/main" val="104347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EE9A2C-5EDD-4E7B-AF71-7A0F17A2967E}"/>
              </a:ext>
            </a:extLst>
          </p:cNvPr>
          <p:cNvSpPr/>
          <p:nvPr/>
        </p:nvSpPr>
        <p:spPr>
          <a:xfrm>
            <a:off x="474702" y="285750"/>
            <a:ext cx="7145298" cy="415498"/>
          </a:xfrm>
          <a:prstGeom prst="rect">
            <a:avLst/>
          </a:prstGeom>
        </p:spPr>
        <p:txBody>
          <a:bodyPr wrap="square">
            <a:spAutoFit/>
          </a:bodyPr>
          <a:lstStyle/>
          <a:p>
            <a:r>
              <a:rPr lang="en-US" sz="2100" dirty="0">
                <a:latin typeface="Georgia" panose="02040502050405020303" pitchFamily="18" charset="0"/>
              </a:rPr>
              <a:t>NLC Feedback – Enriching the TU Organization </a:t>
            </a:r>
            <a:endParaRPr lang="en-US" sz="2100" dirty="0">
              <a:solidFill>
                <a:srgbClr val="FF0000"/>
              </a:solidFill>
            </a:endParaRPr>
          </a:p>
        </p:txBody>
      </p:sp>
      <p:sp>
        <p:nvSpPr>
          <p:cNvPr id="4" name="Rectangle 3">
            <a:extLst>
              <a:ext uri="{FF2B5EF4-FFF2-40B4-BE49-F238E27FC236}">
                <a16:creationId xmlns:a16="http://schemas.microsoft.com/office/drawing/2014/main" id="{238DE65C-9328-4AA0-B1EA-0E2044DE78C3}"/>
              </a:ext>
            </a:extLst>
          </p:cNvPr>
          <p:cNvSpPr/>
          <p:nvPr/>
        </p:nvSpPr>
        <p:spPr>
          <a:xfrm>
            <a:off x="533400" y="819150"/>
            <a:ext cx="7145298" cy="3597908"/>
          </a:xfrm>
          <a:prstGeom prst="rect">
            <a:avLst/>
          </a:prstGeom>
        </p:spPr>
        <p:txBody>
          <a:bodyPr wrap="square">
            <a:spAutoFit/>
          </a:bodyPr>
          <a:lstStyle/>
          <a:p>
            <a:pPr marL="342900" lvl="0" indent="-342900">
              <a:spcBef>
                <a:spcPct val="20000"/>
              </a:spcBef>
              <a:buBlip>
                <a:blip r:embed="rId3"/>
              </a:buBlip>
            </a:pPr>
            <a:r>
              <a:rPr lang="en-US" sz="1700" dirty="0">
                <a:solidFill>
                  <a:srgbClr val="003300"/>
                </a:solidFill>
                <a:latin typeface="Georgia" panose="02040502050405020303" pitchFamily="18" charset="0"/>
              </a:rPr>
              <a:t>Suggestions for enriching the TU organization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Increase understaffed Volunteer Operations organization</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Adapt communication and media to younger members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Evaluate effectiveness on the frequency and the type of member mailings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Include critical issues and educational topics in appropriate mailings for renewals and fundraising requests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Promote focus on habitat and climate change that impacts all anglers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Encourage and support NLC Representatives, State Council Chairs and Board of Trustees to attend state, regional and </a:t>
            </a:r>
          </a:p>
          <a:p>
            <a:pPr lvl="1">
              <a:spcBef>
                <a:spcPct val="20000"/>
              </a:spcBef>
              <a:buClr>
                <a:srgbClr val="3FAF49"/>
              </a:buClr>
            </a:pPr>
            <a:r>
              <a:rPr lang="en-US" sz="1700" dirty="0">
                <a:solidFill>
                  <a:srgbClr val="003300"/>
                </a:solidFill>
                <a:latin typeface="Georgia" panose="02040502050405020303" pitchFamily="18" charset="0"/>
              </a:rPr>
              <a:t>     annual meetings</a:t>
            </a:r>
          </a:p>
        </p:txBody>
      </p:sp>
      <p:pic>
        <p:nvPicPr>
          <p:cNvPr id="6" name="Picture 5">
            <a:extLst>
              <a:ext uri="{FF2B5EF4-FFF2-40B4-BE49-F238E27FC236}">
                <a16:creationId xmlns:a16="http://schemas.microsoft.com/office/drawing/2014/main" id="{98798AA9-2BE1-4319-978C-741A2D715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5666" y="3943350"/>
            <a:ext cx="762000" cy="907366"/>
          </a:xfrm>
          <a:prstGeom prst="rect">
            <a:avLst/>
          </a:prstGeom>
        </p:spPr>
      </p:pic>
    </p:spTree>
    <p:extLst>
      <p:ext uri="{BB962C8B-B14F-4D97-AF65-F5344CB8AC3E}">
        <p14:creationId xmlns:p14="http://schemas.microsoft.com/office/powerpoint/2010/main" val="89780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FFAF4A-0AB1-4E7A-A675-C7563370BB9C}"/>
              </a:ext>
            </a:extLst>
          </p:cNvPr>
          <p:cNvSpPr/>
          <p:nvPr/>
        </p:nvSpPr>
        <p:spPr>
          <a:xfrm>
            <a:off x="533400" y="438150"/>
            <a:ext cx="7069098" cy="415498"/>
          </a:xfrm>
          <a:prstGeom prst="rect">
            <a:avLst/>
          </a:prstGeom>
        </p:spPr>
        <p:txBody>
          <a:bodyPr wrap="square">
            <a:spAutoFit/>
          </a:bodyPr>
          <a:lstStyle/>
          <a:p>
            <a:r>
              <a:rPr lang="en-US" sz="2100" dirty="0">
                <a:latin typeface="Georgia" panose="02040502050405020303" pitchFamily="18" charset="0"/>
              </a:rPr>
              <a:t>NLC Feedback – Leading the NLC  </a:t>
            </a:r>
            <a:r>
              <a:rPr lang="en-US" altLang="en-US" sz="2100" dirty="0">
                <a:latin typeface="Georgia" panose="02040502050405020303" pitchFamily="18" charset="0"/>
              </a:rPr>
              <a:t>	</a:t>
            </a:r>
            <a:endParaRPr lang="en-US" sz="2100" dirty="0"/>
          </a:p>
        </p:txBody>
      </p:sp>
      <p:sp>
        <p:nvSpPr>
          <p:cNvPr id="4" name="Rectangle 3">
            <a:extLst>
              <a:ext uri="{FF2B5EF4-FFF2-40B4-BE49-F238E27FC236}">
                <a16:creationId xmlns:a16="http://schemas.microsoft.com/office/drawing/2014/main" id="{4BA9F3DD-B8E8-4476-A4CA-F0DCEF3A0C50}"/>
              </a:ext>
            </a:extLst>
          </p:cNvPr>
          <p:cNvSpPr/>
          <p:nvPr/>
        </p:nvSpPr>
        <p:spPr>
          <a:xfrm>
            <a:off x="533400" y="1047750"/>
            <a:ext cx="6400800" cy="3911840"/>
          </a:xfrm>
          <a:prstGeom prst="rect">
            <a:avLst/>
          </a:prstGeom>
        </p:spPr>
        <p:txBody>
          <a:bodyPr wrap="square">
            <a:spAutoFit/>
          </a:bodyPr>
          <a:lstStyle/>
          <a:p>
            <a:pPr marL="342900" indent="-342900">
              <a:spcBef>
                <a:spcPct val="20000"/>
              </a:spcBef>
              <a:buBlip>
                <a:blip r:embed="rId3"/>
              </a:buBlip>
            </a:pPr>
            <a:r>
              <a:rPr lang="en-US" sz="1700" dirty="0">
                <a:solidFill>
                  <a:srgbClr val="003300"/>
                </a:solidFill>
                <a:latin typeface="Georgia" panose="02040502050405020303" pitchFamily="18" charset="0"/>
              </a:rPr>
              <a:t>Suggestions for NLC officers in leading the NLC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Continue outreach with councils and workgroups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Set and communicate expectations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Increase frequency of orientation sessions for new NLC leaders and State Council Chairs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Consider use of online video conferencing for meetings of NLC and Workgroup meetings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Attend as many state, regional and national meetings as possible </a:t>
            </a:r>
          </a:p>
          <a:p>
            <a:pPr marL="742950" lvl="1" indent="-285750">
              <a:spcBef>
                <a:spcPct val="20000"/>
              </a:spcBef>
              <a:buClr>
                <a:srgbClr val="3FAF49"/>
              </a:buClr>
              <a:buFont typeface="Arial" pitchFamily="34" charset="0"/>
              <a:buChar char="–"/>
            </a:pPr>
            <a:r>
              <a:rPr lang="en-US" altLang="en-US" sz="1700" dirty="0">
                <a:solidFill>
                  <a:srgbClr val="003300"/>
                </a:solidFill>
                <a:latin typeface="Georgia" panose="02040502050405020303" pitchFamily="18" charset="0"/>
              </a:rPr>
              <a:t>Communicate the achievements of the NLC and  NLC leaders – celebrate our successes  </a:t>
            </a:r>
          </a:p>
          <a:p>
            <a:pPr lvl="1">
              <a:spcBef>
                <a:spcPct val="20000"/>
              </a:spcBef>
              <a:buClr>
                <a:srgbClr val="3FAF49"/>
              </a:buClr>
            </a:pPr>
            <a:endParaRPr lang="en-US" sz="1700" dirty="0">
              <a:solidFill>
                <a:srgbClr val="003300"/>
              </a:solidFill>
              <a:latin typeface="Georgia" panose="02040502050405020303" pitchFamily="18" charset="0"/>
            </a:endParaRPr>
          </a:p>
          <a:p>
            <a:pPr marL="342900" lvl="0" indent="-342900">
              <a:spcBef>
                <a:spcPct val="20000"/>
              </a:spcBef>
              <a:buBlip>
                <a:blip r:embed="rId3"/>
              </a:buBlip>
            </a:pPr>
            <a:endParaRPr lang="en-US" altLang="en-US" sz="1700" dirty="0">
              <a:solidFill>
                <a:srgbClr val="003300"/>
              </a:solidFill>
              <a:latin typeface="Georgia" panose="02040502050405020303" pitchFamily="18" charset="0"/>
            </a:endParaRPr>
          </a:p>
        </p:txBody>
      </p:sp>
      <p:pic>
        <p:nvPicPr>
          <p:cNvPr id="7" name="Picture 6">
            <a:extLst>
              <a:ext uri="{FF2B5EF4-FFF2-40B4-BE49-F238E27FC236}">
                <a16:creationId xmlns:a16="http://schemas.microsoft.com/office/drawing/2014/main" id="{46F7E295-D61A-4094-9C76-133D5C177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3867150"/>
            <a:ext cx="762000" cy="907366"/>
          </a:xfrm>
          <a:prstGeom prst="rect">
            <a:avLst/>
          </a:prstGeom>
        </p:spPr>
      </p:pic>
    </p:spTree>
    <p:extLst>
      <p:ext uri="{BB962C8B-B14F-4D97-AF65-F5344CB8AC3E}">
        <p14:creationId xmlns:p14="http://schemas.microsoft.com/office/powerpoint/2010/main" val="61935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1B429-34C4-4E37-93A6-CD5A7798D9CE}"/>
              </a:ext>
            </a:extLst>
          </p:cNvPr>
          <p:cNvSpPr/>
          <p:nvPr/>
        </p:nvSpPr>
        <p:spPr>
          <a:xfrm>
            <a:off x="457200" y="361950"/>
            <a:ext cx="6405921" cy="415498"/>
          </a:xfrm>
          <a:prstGeom prst="rect">
            <a:avLst/>
          </a:prstGeom>
        </p:spPr>
        <p:txBody>
          <a:bodyPr wrap="none">
            <a:spAutoFit/>
          </a:bodyPr>
          <a:lstStyle/>
          <a:p>
            <a:r>
              <a:rPr lang="en-US" sz="2100" dirty="0">
                <a:solidFill>
                  <a:srgbClr val="3FAF49"/>
                </a:solidFill>
                <a:latin typeface="Georgia" panose="02040502050405020303" pitchFamily="18" charset="0"/>
              </a:rPr>
              <a:t>Priorities Come From The Vision and Strategic Plan </a:t>
            </a:r>
            <a:endParaRPr lang="en-US" sz="2100" dirty="0">
              <a:latin typeface="Georgia" panose="02040502050405020303" pitchFamily="18" charset="0"/>
            </a:endParaRPr>
          </a:p>
        </p:txBody>
      </p:sp>
      <p:sp>
        <p:nvSpPr>
          <p:cNvPr id="2" name="Rectangle 1">
            <a:extLst>
              <a:ext uri="{FF2B5EF4-FFF2-40B4-BE49-F238E27FC236}">
                <a16:creationId xmlns:a16="http://schemas.microsoft.com/office/drawing/2014/main" id="{6C8C17EF-A2EF-4023-B026-7CBC1F184CD4}"/>
              </a:ext>
            </a:extLst>
          </p:cNvPr>
          <p:cNvSpPr/>
          <p:nvPr/>
        </p:nvSpPr>
        <p:spPr>
          <a:xfrm>
            <a:off x="2652079" y="1376265"/>
            <a:ext cx="1524000"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0000"/>
                </a:solidFill>
                <a:latin typeface="Georgia" panose="02040502050405020303" pitchFamily="18" charset="0"/>
              </a:rPr>
              <a:t>Strategy &amp; </a:t>
            </a:r>
          </a:p>
          <a:p>
            <a:pPr algn="ctr"/>
            <a:r>
              <a:rPr lang="en-US" sz="1700" b="1" dirty="0">
                <a:solidFill>
                  <a:srgbClr val="000000"/>
                </a:solidFill>
                <a:latin typeface="Georgia" panose="02040502050405020303" pitchFamily="18" charset="0"/>
              </a:rPr>
              <a:t>Business Plan </a:t>
            </a:r>
          </a:p>
        </p:txBody>
      </p:sp>
      <p:sp>
        <p:nvSpPr>
          <p:cNvPr id="3" name="Arrow: Right 2">
            <a:extLst>
              <a:ext uri="{FF2B5EF4-FFF2-40B4-BE49-F238E27FC236}">
                <a16:creationId xmlns:a16="http://schemas.microsoft.com/office/drawing/2014/main" id="{DB4B6B6C-60BA-4CE6-B16A-E66C4ED3ED8A}"/>
              </a:ext>
            </a:extLst>
          </p:cNvPr>
          <p:cNvSpPr/>
          <p:nvPr/>
        </p:nvSpPr>
        <p:spPr>
          <a:xfrm>
            <a:off x="2021602" y="1667349"/>
            <a:ext cx="521208" cy="484632"/>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F4A53A-D070-475F-B81A-D9289C6C78DF}"/>
              </a:ext>
            </a:extLst>
          </p:cNvPr>
          <p:cNvSpPr/>
          <p:nvPr/>
        </p:nvSpPr>
        <p:spPr>
          <a:xfrm>
            <a:off x="4845947" y="1390650"/>
            <a:ext cx="1459584"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0000"/>
                </a:solidFill>
                <a:latin typeface="Georgia" panose="02040502050405020303" pitchFamily="18" charset="0"/>
              </a:rPr>
              <a:t>Objectives</a:t>
            </a:r>
          </a:p>
          <a:p>
            <a:pPr algn="ctr"/>
            <a:r>
              <a:rPr lang="en-US" sz="1400" dirty="0">
                <a:solidFill>
                  <a:srgbClr val="000000"/>
                </a:solidFill>
                <a:latin typeface="Georgia" panose="02040502050405020303" pitchFamily="18" charset="0"/>
              </a:rPr>
              <a:t>Develop Action Plan </a:t>
            </a:r>
          </a:p>
        </p:txBody>
      </p:sp>
      <p:sp>
        <p:nvSpPr>
          <p:cNvPr id="9" name="Rectangle 8">
            <a:extLst>
              <a:ext uri="{FF2B5EF4-FFF2-40B4-BE49-F238E27FC236}">
                <a16:creationId xmlns:a16="http://schemas.microsoft.com/office/drawing/2014/main" id="{39E1FAA1-AC3C-4B71-89A6-E4ED1C99E4EC}"/>
              </a:ext>
            </a:extLst>
          </p:cNvPr>
          <p:cNvSpPr/>
          <p:nvPr/>
        </p:nvSpPr>
        <p:spPr>
          <a:xfrm>
            <a:off x="7042400" y="3391527"/>
            <a:ext cx="1600200" cy="1137109"/>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0000"/>
                </a:solidFill>
                <a:latin typeface="Georgia" panose="02040502050405020303" pitchFamily="18" charset="0"/>
              </a:rPr>
              <a:t>Targets</a:t>
            </a:r>
            <a:r>
              <a:rPr lang="en-US" dirty="0">
                <a:solidFill>
                  <a:srgbClr val="000000"/>
                </a:solidFill>
                <a:latin typeface="Georgia" panose="02040502050405020303" pitchFamily="18" charset="0"/>
              </a:rPr>
              <a:t> </a:t>
            </a:r>
          </a:p>
          <a:p>
            <a:pPr algn="ctr"/>
            <a:r>
              <a:rPr lang="en-US" sz="1400" dirty="0">
                <a:solidFill>
                  <a:srgbClr val="000000"/>
                </a:solidFill>
                <a:latin typeface="Georgia" panose="02040502050405020303" pitchFamily="18" charset="0"/>
              </a:rPr>
              <a:t>Assess Current Performance &amp; Set Targets</a:t>
            </a:r>
            <a:endParaRPr lang="en-US" dirty="0">
              <a:solidFill>
                <a:srgbClr val="000000"/>
              </a:solidFill>
            </a:endParaRPr>
          </a:p>
        </p:txBody>
      </p:sp>
      <p:sp>
        <p:nvSpPr>
          <p:cNvPr id="10" name="Rectangle 9">
            <a:extLst>
              <a:ext uri="{FF2B5EF4-FFF2-40B4-BE49-F238E27FC236}">
                <a16:creationId xmlns:a16="http://schemas.microsoft.com/office/drawing/2014/main" id="{AC91B8C1-DF94-442B-BBA9-5328BBE2550F}"/>
              </a:ext>
            </a:extLst>
          </p:cNvPr>
          <p:cNvSpPr/>
          <p:nvPr/>
        </p:nvSpPr>
        <p:spPr>
          <a:xfrm>
            <a:off x="7042400" y="1390650"/>
            <a:ext cx="1600200" cy="1137109"/>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00"/>
              </a:solidFill>
            </a:endParaRPr>
          </a:p>
          <a:p>
            <a:pPr algn="ctr"/>
            <a:r>
              <a:rPr lang="en-US" sz="1700" b="1" dirty="0">
                <a:solidFill>
                  <a:srgbClr val="000000"/>
                </a:solidFill>
                <a:latin typeface="Georgia" panose="02040502050405020303" pitchFamily="18" charset="0"/>
              </a:rPr>
              <a:t>Measures</a:t>
            </a:r>
            <a:r>
              <a:rPr lang="en-US" b="1" dirty="0">
                <a:solidFill>
                  <a:srgbClr val="000000"/>
                </a:solidFill>
                <a:latin typeface="Georgia" panose="02040502050405020303" pitchFamily="18" charset="0"/>
              </a:rPr>
              <a:t> </a:t>
            </a:r>
          </a:p>
          <a:p>
            <a:pPr algn="ctr"/>
            <a:r>
              <a:rPr lang="en-US" sz="1400" dirty="0">
                <a:solidFill>
                  <a:srgbClr val="000000"/>
                </a:solidFill>
                <a:latin typeface="Georgia" panose="02040502050405020303" pitchFamily="18" charset="0"/>
              </a:rPr>
              <a:t>Identify Measures of Progress</a:t>
            </a:r>
          </a:p>
          <a:p>
            <a:pPr algn="ctr"/>
            <a:endParaRPr lang="en-US" dirty="0">
              <a:solidFill>
                <a:srgbClr val="000000"/>
              </a:solidFill>
            </a:endParaRPr>
          </a:p>
        </p:txBody>
      </p:sp>
      <p:sp>
        <p:nvSpPr>
          <p:cNvPr id="11" name="Rectangle 10">
            <a:extLst>
              <a:ext uri="{FF2B5EF4-FFF2-40B4-BE49-F238E27FC236}">
                <a16:creationId xmlns:a16="http://schemas.microsoft.com/office/drawing/2014/main" id="{6020F808-A8AE-44D6-A629-D72FF4A427C7}"/>
              </a:ext>
            </a:extLst>
          </p:cNvPr>
          <p:cNvSpPr/>
          <p:nvPr/>
        </p:nvSpPr>
        <p:spPr>
          <a:xfrm>
            <a:off x="4420676" y="3426683"/>
            <a:ext cx="1797966"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0000"/>
                </a:solidFill>
                <a:latin typeface="Georgia" panose="02040502050405020303" pitchFamily="18" charset="0"/>
              </a:rPr>
              <a:t>Initiatives</a:t>
            </a:r>
          </a:p>
          <a:p>
            <a:pPr algn="ctr"/>
            <a:r>
              <a:rPr lang="en-US" sz="1400" dirty="0">
                <a:solidFill>
                  <a:srgbClr val="000000"/>
                </a:solidFill>
                <a:latin typeface="Georgia" panose="02040502050405020303" pitchFamily="18" charset="0"/>
              </a:rPr>
              <a:t>Identify / Develop Programs for Improvement</a:t>
            </a:r>
          </a:p>
        </p:txBody>
      </p:sp>
      <p:sp>
        <p:nvSpPr>
          <p:cNvPr id="12" name="Arrow: Right 11">
            <a:extLst>
              <a:ext uri="{FF2B5EF4-FFF2-40B4-BE49-F238E27FC236}">
                <a16:creationId xmlns:a16="http://schemas.microsoft.com/office/drawing/2014/main" id="{F4D022B0-CF62-4EC2-BF08-173C3C7E1220}"/>
              </a:ext>
            </a:extLst>
          </p:cNvPr>
          <p:cNvSpPr/>
          <p:nvPr/>
        </p:nvSpPr>
        <p:spPr>
          <a:xfrm rot="10800000">
            <a:off x="6371597" y="3709022"/>
            <a:ext cx="533400" cy="502121"/>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369D77B-3066-4581-84D3-F774C2355922}"/>
              </a:ext>
            </a:extLst>
          </p:cNvPr>
          <p:cNvSpPr/>
          <p:nvPr/>
        </p:nvSpPr>
        <p:spPr>
          <a:xfrm>
            <a:off x="6443826" y="1643634"/>
            <a:ext cx="521208" cy="484632"/>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8F9A5C3F-08AB-4C5B-AF00-FB977DC90B9C}"/>
              </a:ext>
            </a:extLst>
          </p:cNvPr>
          <p:cNvSpPr/>
          <p:nvPr/>
        </p:nvSpPr>
        <p:spPr>
          <a:xfrm>
            <a:off x="4278576" y="1629918"/>
            <a:ext cx="521208" cy="484632"/>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7DCF0AB-2836-4474-950D-A4F5EDC1F513}"/>
              </a:ext>
            </a:extLst>
          </p:cNvPr>
          <p:cNvSpPr txBox="1"/>
          <p:nvPr/>
        </p:nvSpPr>
        <p:spPr>
          <a:xfrm>
            <a:off x="228600" y="3352794"/>
            <a:ext cx="3595743" cy="646331"/>
          </a:xfrm>
          <a:prstGeom prst="rect">
            <a:avLst/>
          </a:prstGeom>
          <a:noFill/>
        </p:spPr>
        <p:txBody>
          <a:bodyPr wrap="square" rtlCol="0">
            <a:spAutoFit/>
          </a:bodyPr>
          <a:lstStyle/>
          <a:p>
            <a:r>
              <a:rPr lang="en-US" b="1" i="1" dirty="0">
                <a:solidFill>
                  <a:srgbClr val="000000"/>
                </a:solidFill>
                <a:latin typeface="Georgia" panose="02040502050405020303" pitchFamily="18" charset="0"/>
              </a:rPr>
              <a:t>When results are measured, </a:t>
            </a:r>
          </a:p>
          <a:p>
            <a:r>
              <a:rPr lang="en-US" b="1" i="1" dirty="0">
                <a:solidFill>
                  <a:srgbClr val="000000"/>
                </a:solidFill>
                <a:latin typeface="Georgia" panose="02040502050405020303" pitchFamily="18" charset="0"/>
              </a:rPr>
              <a:t>           results improve! </a:t>
            </a:r>
            <a:endParaRPr lang="en-US" dirty="0">
              <a:solidFill>
                <a:srgbClr val="000000"/>
              </a:solidFill>
            </a:endParaRPr>
          </a:p>
        </p:txBody>
      </p:sp>
      <p:sp>
        <p:nvSpPr>
          <p:cNvPr id="16" name="Rectangle 15">
            <a:extLst>
              <a:ext uri="{FF2B5EF4-FFF2-40B4-BE49-F238E27FC236}">
                <a16:creationId xmlns:a16="http://schemas.microsoft.com/office/drawing/2014/main" id="{77CBDB0A-F990-4BAB-A5F3-EC4CDD20C0F2}"/>
              </a:ext>
            </a:extLst>
          </p:cNvPr>
          <p:cNvSpPr/>
          <p:nvPr/>
        </p:nvSpPr>
        <p:spPr>
          <a:xfrm>
            <a:off x="228600" y="1390650"/>
            <a:ext cx="1690505" cy="1052415"/>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0000"/>
                </a:solidFill>
                <a:latin typeface="Georgia" panose="02040502050405020303" pitchFamily="18" charset="0"/>
              </a:rPr>
              <a:t>National Conservation</a:t>
            </a:r>
          </a:p>
          <a:p>
            <a:pPr algn="ctr"/>
            <a:r>
              <a:rPr lang="en-US" sz="1700" b="1" dirty="0">
                <a:solidFill>
                  <a:srgbClr val="000000"/>
                </a:solidFill>
                <a:latin typeface="Georgia" panose="02040502050405020303" pitchFamily="18" charset="0"/>
              </a:rPr>
              <a:t>Agenda </a:t>
            </a:r>
            <a:r>
              <a:rPr lang="en-US" sz="1400" b="1" dirty="0">
                <a:solidFill>
                  <a:srgbClr val="000000"/>
                </a:solidFill>
                <a:latin typeface="Georgia" panose="02040502050405020303" pitchFamily="18" charset="0"/>
              </a:rPr>
              <a:t>*</a:t>
            </a:r>
          </a:p>
        </p:txBody>
      </p:sp>
      <p:sp>
        <p:nvSpPr>
          <p:cNvPr id="17" name="Arrow: Right 16">
            <a:extLst>
              <a:ext uri="{FF2B5EF4-FFF2-40B4-BE49-F238E27FC236}">
                <a16:creationId xmlns:a16="http://schemas.microsoft.com/office/drawing/2014/main" id="{FA879823-B993-497E-A332-150AC408AD4E}"/>
              </a:ext>
            </a:extLst>
          </p:cNvPr>
          <p:cNvSpPr/>
          <p:nvPr/>
        </p:nvSpPr>
        <p:spPr>
          <a:xfrm rot="5400000">
            <a:off x="7601712" y="2742438"/>
            <a:ext cx="521208" cy="484632"/>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CE378B4-9905-4DF9-BA12-E392C1164753}"/>
              </a:ext>
            </a:extLst>
          </p:cNvPr>
          <p:cNvSpPr txBox="1"/>
          <p:nvPr/>
        </p:nvSpPr>
        <p:spPr>
          <a:xfrm>
            <a:off x="381000" y="4528636"/>
            <a:ext cx="3595743" cy="261610"/>
          </a:xfrm>
          <a:prstGeom prst="rect">
            <a:avLst/>
          </a:prstGeom>
          <a:noFill/>
        </p:spPr>
        <p:txBody>
          <a:bodyPr wrap="square" rtlCol="0">
            <a:spAutoFit/>
          </a:bodyPr>
          <a:lstStyle/>
          <a:p>
            <a:r>
              <a:rPr lang="en-US" sz="1100" b="1" i="1" dirty="0">
                <a:solidFill>
                  <a:srgbClr val="3FAF49"/>
                </a:solidFill>
                <a:latin typeface="Georgia" panose="02040502050405020303" pitchFamily="18" charset="0"/>
              </a:rPr>
              <a:t>* Chapters, Councils, NLC, TU staff</a:t>
            </a:r>
            <a:endParaRPr lang="en-US" sz="1100" dirty="0">
              <a:solidFill>
                <a:srgbClr val="3FAF49"/>
              </a:solidFill>
            </a:endParaRPr>
          </a:p>
        </p:txBody>
      </p:sp>
    </p:spTree>
    <p:extLst>
      <p:ext uri="{BB962C8B-B14F-4D97-AF65-F5344CB8AC3E}">
        <p14:creationId xmlns:p14="http://schemas.microsoft.com/office/powerpoint/2010/main" val="97632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2215575"/>
            <a:ext cx="49589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Rockwell"/>
                <a:ea typeface="+mn-ea"/>
                <a:cs typeface="Rockwell"/>
              </a:rPr>
              <a:t>October 2019 (Title) (?)</a:t>
            </a:r>
          </a:p>
        </p:txBody>
      </p:sp>
      <p:sp>
        <p:nvSpPr>
          <p:cNvPr id="6" name="Title 1">
            <a:extLst>
              <a:ext uri="{FF2B5EF4-FFF2-40B4-BE49-F238E27FC236}">
                <a16:creationId xmlns:a16="http://schemas.microsoft.com/office/drawing/2014/main" id="{176EC24E-0749-4170-8F13-17B79C5010C8}"/>
              </a:ext>
            </a:extLst>
          </p:cNvPr>
          <p:cNvSpPr txBox="1">
            <a:spLocks/>
          </p:cNvSpPr>
          <p:nvPr/>
        </p:nvSpPr>
        <p:spPr>
          <a:xfrm>
            <a:off x="381000" y="361950"/>
            <a:ext cx="3842013"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dirty="0">
                <a:latin typeface="Georgia" panose="02040502050405020303" pitchFamily="18" charset="0"/>
              </a:rPr>
              <a:t>NLC</a:t>
            </a:r>
            <a:r>
              <a:rPr lang="en-US" sz="2100" b="1" dirty="0">
                <a:latin typeface="Georgia" panose="02040502050405020303" pitchFamily="18" charset="0"/>
              </a:rPr>
              <a:t> </a:t>
            </a:r>
            <a:r>
              <a:rPr lang="en-US" sz="2100" dirty="0">
                <a:latin typeface="Georgia" panose="02040502050405020303" pitchFamily="18" charset="0"/>
              </a:rPr>
              <a:t>– 2020 Business Plan   </a:t>
            </a:r>
            <a:endParaRPr lang="en-US" sz="2100" dirty="0">
              <a:solidFill>
                <a:srgbClr val="FF0000"/>
              </a:solidFill>
              <a:latin typeface="Georgia" panose="02040502050405020303" pitchFamily="18" charset="0"/>
            </a:endParaRPr>
          </a:p>
          <a:p>
            <a:pPr algn="l"/>
            <a:endParaRPr lang="en-US" sz="2100" dirty="0">
              <a:solidFill>
                <a:srgbClr val="FF0000"/>
              </a:solidFill>
              <a:latin typeface="Georgia" panose="02040502050405020303" pitchFamily="18" charset="0"/>
            </a:endParaRPr>
          </a:p>
        </p:txBody>
      </p:sp>
      <p:sp>
        <p:nvSpPr>
          <p:cNvPr id="7" name="Content Placeholder 2">
            <a:extLst>
              <a:ext uri="{FF2B5EF4-FFF2-40B4-BE49-F238E27FC236}">
                <a16:creationId xmlns:a16="http://schemas.microsoft.com/office/drawing/2014/main" id="{27BA9DCB-159F-4D03-90ED-67DCB05718F7}"/>
              </a:ext>
            </a:extLst>
          </p:cNvPr>
          <p:cNvSpPr txBox="1">
            <a:spLocks/>
          </p:cNvSpPr>
          <p:nvPr/>
        </p:nvSpPr>
        <p:spPr>
          <a:xfrm>
            <a:off x="381000" y="971550"/>
            <a:ext cx="8560319" cy="3886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3"/>
              </a:buBlip>
            </a:pPr>
            <a:r>
              <a:rPr lang="en-US" sz="1800" dirty="0">
                <a:solidFill>
                  <a:srgbClr val="003300"/>
                </a:solidFill>
                <a:latin typeface="Georgia" panose="02040502050405020303" pitchFamily="18" charset="0"/>
              </a:rPr>
              <a:t>Enhance Communications Throughout TU</a:t>
            </a:r>
          </a:p>
          <a:p>
            <a:pPr lvl="0">
              <a:buBlip>
                <a:blip r:embed="rId3"/>
              </a:buBlip>
            </a:pPr>
            <a:r>
              <a:rPr lang="en-US" sz="1800" dirty="0">
                <a:solidFill>
                  <a:srgbClr val="003300"/>
                </a:solidFill>
                <a:latin typeface="Georgia" panose="02040502050405020303" pitchFamily="18" charset="0"/>
              </a:rPr>
              <a:t>Identify and Implement Processes to Increase TU Capacity </a:t>
            </a:r>
          </a:p>
          <a:p>
            <a:pPr marL="457200" lvl="1" indent="0">
              <a:buNone/>
            </a:pPr>
            <a:r>
              <a:rPr lang="en-US" sz="1800" dirty="0">
                <a:solidFill>
                  <a:srgbClr val="003300"/>
                </a:solidFill>
                <a:latin typeface="Georgia" panose="02040502050405020303" pitchFamily="18" charset="0"/>
              </a:rPr>
              <a:t>-  Business Operations</a:t>
            </a:r>
          </a:p>
          <a:p>
            <a:pPr marL="457200" lvl="1" indent="0">
              <a:buNone/>
            </a:pPr>
            <a:r>
              <a:rPr lang="en-US" sz="1800" dirty="0">
                <a:solidFill>
                  <a:srgbClr val="003300"/>
                </a:solidFill>
                <a:latin typeface="Georgia" panose="02040502050405020303" pitchFamily="18" charset="0"/>
              </a:rPr>
              <a:t>-  Conservation</a:t>
            </a:r>
          </a:p>
          <a:p>
            <a:pPr marL="457200" lvl="1" indent="0">
              <a:buNone/>
            </a:pPr>
            <a:r>
              <a:rPr lang="en-US" sz="1800" dirty="0">
                <a:solidFill>
                  <a:srgbClr val="003300"/>
                </a:solidFill>
                <a:latin typeface="Georgia" panose="02040502050405020303" pitchFamily="18" charset="0"/>
              </a:rPr>
              <a:t>-  Development/Fundraising</a:t>
            </a:r>
          </a:p>
          <a:p>
            <a:pPr marL="457200" lvl="1" indent="0">
              <a:buNone/>
            </a:pPr>
            <a:r>
              <a:rPr lang="en-US" sz="1800" dirty="0">
                <a:solidFill>
                  <a:srgbClr val="003300"/>
                </a:solidFill>
                <a:latin typeface="Georgia" panose="02040502050405020303" pitchFamily="18" charset="0"/>
              </a:rPr>
              <a:t>-  Grassroots Operations</a:t>
            </a:r>
          </a:p>
          <a:p>
            <a:pPr lvl="0">
              <a:buBlip>
                <a:blip r:embed="rId3"/>
              </a:buBlip>
            </a:pPr>
            <a:r>
              <a:rPr lang="en-US" sz="1800" dirty="0">
                <a:solidFill>
                  <a:srgbClr val="003300"/>
                </a:solidFill>
                <a:latin typeface="Georgia" panose="02040502050405020303" pitchFamily="18" charset="0"/>
              </a:rPr>
              <a:t>Continue Assessment of Organization Efficiency </a:t>
            </a:r>
            <a:r>
              <a:rPr lang="en-US" sz="1800" dirty="0">
                <a:solidFill>
                  <a:schemeClr val="bg1">
                    <a:lumMod val="65000"/>
                  </a:schemeClr>
                </a:solidFill>
                <a:latin typeface="Georgia" panose="02040502050405020303" pitchFamily="18" charset="0"/>
              </a:rPr>
              <a:t> </a:t>
            </a:r>
          </a:p>
          <a:p>
            <a:pPr lvl="0">
              <a:buBlip>
                <a:blip r:embed="rId3"/>
              </a:buBlip>
            </a:pPr>
            <a:r>
              <a:rPr lang="en-US" sz="1800" dirty="0">
                <a:solidFill>
                  <a:srgbClr val="003300"/>
                </a:solidFill>
                <a:latin typeface="Georgia" panose="02040502050405020303" pitchFamily="18" charset="0"/>
              </a:rPr>
              <a:t>Increase Membership Engagement &amp; Growth</a:t>
            </a:r>
          </a:p>
          <a:p>
            <a:pPr lvl="0">
              <a:buBlip>
                <a:blip r:embed="rId3"/>
              </a:buBlip>
            </a:pPr>
            <a:r>
              <a:rPr lang="en-US" sz="1800" dirty="0">
                <a:solidFill>
                  <a:srgbClr val="003300"/>
                </a:solidFill>
                <a:latin typeface="Georgia" panose="02040502050405020303" pitchFamily="18" charset="0"/>
              </a:rPr>
              <a:t>Recruit, Mentor and Build Leadership Talent</a:t>
            </a:r>
          </a:p>
          <a:p>
            <a:pPr lvl="0">
              <a:buBlip>
                <a:blip r:embed="rId3"/>
              </a:buBlip>
            </a:pPr>
            <a:r>
              <a:rPr lang="en-US" sz="1800" dirty="0">
                <a:solidFill>
                  <a:srgbClr val="003300"/>
                </a:solidFill>
                <a:latin typeface="Georgia" panose="02040502050405020303" pitchFamily="18" charset="0"/>
              </a:rPr>
              <a:t>Increase Involvement in Advocacy and Public Policy Issues</a:t>
            </a:r>
          </a:p>
          <a:p>
            <a:pPr lvl="0">
              <a:buBlip>
                <a:blip r:embed="rId3"/>
              </a:buBlip>
            </a:pPr>
            <a:r>
              <a:rPr lang="en-US" sz="1800" dirty="0">
                <a:solidFill>
                  <a:srgbClr val="003300"/>
                </a:solidFill>
                <a:latin typeface="Georgia" panose="02040502050405020303" pitchFamily="18" charset="0"/>
              </a:rPr>
              <a:t>Strengthen Collaborations of BOT, Chapters, Council, Members and Staff</a:t>
            </a:r>
          </a:p>
          <a:p>
            <a:pPr lvl="0">
              <a:buBlip>
                <a:blip r:embed="rId3"/>
              </a:buBlip>
            </a:pPr>
            <a:r>
              <a:rPr lang="en-US" sz="1800" dirty="0">
                <a:solidFill>
                  <a:srgbClr val="003300"/>
                </a:solidFill>
                <a:latin typeface="Georgia" panose="02040502050405020303" pitchFamily="18" charset="0"/>
              </a:rPr>
              <a:t>Develop Goals, Objectives and Measurements with Accountability of Results</a:t>
            </a:r>
          </a:p>
          <a:p>
            <a:pPr lvl="0">
              <a:buBlip>
                <a:blip r:embed="rId3"/>
              </a:buBlip>
            </a:pPr>
            <a:r>
              <a:rPr lang="en-US" sz="1800" dirty="0">
                <a:solidFill>
                  <a:srgbClr val="003300"/>
                </a:solidFill>
                <a:latin typeface="Georgia" panose="02040502050405020303" pitchFamily="18" charset="0"/>
              </a:rPr>
              <a:t>Create and Communicate a Strategic Vision</a:t>
            </a:r>
          </a:p>
          <a:p>
            <a:pPr lvl="0">
              <a:buBlip>
                <a:blip r:embed="rId3"/>
              </a:buBlip>
            </a:pPr>
            <a:r>
              <a:rPr lang="en-US" sz="1800" dirty="0">
                <a:solidFill>
                  <a:srgbClr val="000000"/>
                </a:solidFill>
                <a:latin typeface="Georgia" panose="02040502050405020303" pitchFamily="18" charset="0"/>
              </a:rPr>
              <a:t>Champion</a:t>
            </a:r>
            <a:r>
              <a:rPr lang="en-US" sz="1800" dirty="0">
                <a:solidFill>
                  <a:srgbClr val="FF0000"/>
                </a:solidFill>
                <a:latin typeface="Georgia" panose="02040502050405020303" pitchFamily="18" charset="0"/>
              </a:rPr>
              <a:t> </a:t>
            </a:r>
            <a:r>
              <a:rPr lang="en-US" sz="1800" dirty="0">
                <a:solidFill>
                  <a:srgbClr val="003300"/>
                </a:solidFill>
                <a:latin typeface="Georgia" panose="02040502050405020303" pitchFamily="18" charset="0"/>
              </a:rPr>
              <a:t>Strategic Plan Review</a:t>
            </a:r>
          </a:p>
          <a:p>
            <a:endParaRPr lang="en-US" sz="1800" dirty="0">
              <a:solidFill>
                <a:srgbClr val="003300"/>
              </a:solidFill>
              <a:latin typeface="Georgia" panose="02040502050405020303" pitchFamily="18" charset="0"/>
            </a:endParaRPr>
          </a:p>
          <a:p>
            <a:endParaRPr lang="en-US" sz="1800" dirty="0">
              <a:solidFill>
                <a:srgbClr val="003300"/>
              </a:solidFill>
              <a:latin typeface="Georgia" panose="02040502050405020303" pitchFamily="18" charset="0"/>
            </a:endParaRPr>
          </a:p>
          <a:p>
            <a:pPr marL="0" indent="0">
              <a:buFont typeface="Arial" pitchFamily="34" charset="0"/>
              <a:buNone/>
            </a:pPr>
            <a:endParaRPr lang="en-US" sz="1800" dirty="0">
              <a:latin typeface="Georgia" panose="02040502050405020303" pitchFamily="18" charset="0"/>
            </a:endParaRPr>
          </a:p>
          <a:p>
            <a:pPr marL="0" indent="0">
              <a:buFont typeface="Arial" pitchFamily="34" charset="0"/>
              <a:buNone/>
            </a:pPr>
            <a:endParaRPr lang="en-US" sz="1600" dirty="0">
              <a:latin typeface="Georgia" panose="02040502050405020303" pitchFamily="18" charset="0"/>
            </a:endParaRPr>
          </a:p>
          <a:p>
            <a:endParaRPr lang="en-US" sz="1600" dirty="0">
              <a:latin typeface="Georgia" panose="02040502050405020303" pitchFamily="18" charset="0"/>
            </a:endParaRPr>
          </a:p>
          <a:p>
            <a:pPr marL="457200" lvl="1" indent="0">
              <a:buFont typeface="Arial" pitchFamily="34" charset="0"/>
              <a:buNone/>
            </a:pPr>
            <a:endParaRPr lang="en-US" b="1" dirty="0"/>
          </a:p>
        </p:txBody>
      </p:sp>
      <p:pic>
        <p:nvPicPr>
          <p:cNvPr id="10" name="Picture 9" descr="https://encrypted-tbn0.gstatic.com/images?q=tbn:ANd9GcTqtHOm6-ChSpHB6YU1nOsxvAxqXH6LDbQD0VjTKOWdX1H8xGNUCQ">
            <a:extLst>
              <a:ext uri="{FF2B5EF4-FFF2-40B4-BE49-F238E27FC236}">
                <a16:creationId xmlns:a16="http://schemas.microsoft.com/office/drawing/2014/main" id="{4505C667-266F-4349-8D0B-BF9FD2444845}"/>
              </a:ext>
            </a:extLst>
          </p:cNvPr>
          <p:cNvPicPr>
            <a:picLocks noChangeAspect="1" noChangeArrowheads="1"/>
          </p:cNvPicPr>
          <p:nvPr/>
        </p:nvPicPr>
        <p:blipFill>
          <a:blip r:embed="rId4" cstate="print"/>
          <a:srcRect/>
          <a:stretch>
            <a:fillRect/>
          </a:stretch>
        </p:blipFill>
        <p:spPr bwMode="auto">
          <a:xfrm>
            <a:off x="6462486" y="1657350"/>
            <a:ext cx="2320489" cy="1524000"/>
          </a:xfrm>
          <a:prstGeom prst="rect">
            <a:avLst/>
          </a:prstGeom>
          <a:noFill/>
          <a:ln w="9525">
            <a:noFill/>
            <a:miter lim="800000"/>
            <a:headEnd/>
            <a:tailEnd/>
          </a:ln>
        </p:spPr>
      </p:pic>
    </p:spTree>
    <p:extLst>
      <p:ext uri="{BB962C8B-B14F-4D97-AF65-F5344CB8AC3E}">
        <p14:creationId xmlns:p14="http://schemas.microsoft.com/office/powerpoint/2010/main" val="254456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207E1-36FA-49CC-9F69-0F07CCEB764B}"/>
              </a:ext>
            </a:extLst>
          </p:cNvPr>
          <p:cNvSpPr/>
          <p:nvPr/>
        </p:nvSpPr>
        <p:spPr>
          <a:xfrm>
            <a:off x="2209800" y="514350"/>
            <a:ext cx="4559261" cy="415498"/>
          </a:xfrm>
          <a:prstGeom prst="rect">
            <a:avLst/>
          </a:prstGeom>
        </p:spPr>
        <p:txBody>
          <a:bodyPr wrap="none">
            <a:spAutoFit/>
          </a:bodyPr>
          <a:lstStyle/>
          <a:p>
            <a:r>
              <a:rPr lang="en-US" sz="2100" b="1" dirty="0">
                <a:solidFill>
                  <a:srgbClr val="3FAF49"/>
                </a:solidFill>
                <a:latin typeface="Georgia" panose="02040502050405020303" pitchFamily="18" charset="0"/>
              </a:rPr>
              <a:t>Focus on Achieving Our Future </a:t>
            </a:r>
            <a:endParaRPr lang="en-US" b="1" dirty="0">
              <a:solidFill>
                <a:srgbClr val="3FAF49"/>
              </a:solidFill>
            </a:endParaRPr>
          </a:p>
        </p:txBody>
      </p:sp>
      <p:sp>
        <p:nvSpPr>
          <p:cNvPr id="4" name="TextBox 3">
            <a:extLst>
              <a:ext uri="{FF2B5EF4-FFF2-40B4-BE49-F238E27FC236}">
                <a16:creationId xmlns:a16="http://schemas.microsoft.com/office/drawing/2014/main" id="{7238D322-95D7-4B6B-B8B9-5E6346C45985}"/>
              </a:ext>
            </a:extLst>
          </p:cNvPr>
          <p:cNvSpPr txBox="1"/>
          <p:nvPr/>
        </p:nvSpPr>
        <p:spPr>
          <a:xfrm>
            <a:off x="990600" y="1352550"/>
            <a:ext cx="6497822" cy="3347070"/>
          </a:xfrm>
          <a:prstGeom prst="rect">
            <a:avLst/>
          </a:prstGeom>
          <a:noFill/>
        </p:spPr>
        <p:txBody>
          <a:bodyPr wrap="square" rtlCol="0">
            <a:spAutoFit/>
          </a:bodyPr>
          <a:lstStyle/>
          <a:p>
            <a:pPr algn="ctr"/>
            <a:r>
              <a:rPr lang="en-US" b="1" dirty="0">
                <a:solidFill>
                  <a:srgbClr val="003300"/>
                </a:solidFill>
                <a:latin typeface="Georgia" panose="02040502050405020303" pitchFamily="18" charset="0"/>
              </a:rPr>
              <a:t>Mission</a:t>
            </a:r>
          </a:p>
          <a:p>
            <a:endParaRPr lang="en-US" dirty="0">
              <a:solidFill>
                <a:srgbClr val="003300"/>
              </a:solidFill>
              <a:latin typeface="Georgia" panose="02040502050405020303" pitchFamily="18" charset="0"/>
            </a:endParaRPr>
          </a:p>
          <a:p>
            <a:pPr algn="ctr"/>
            <a:r>
              <a:rPr lang="en-US" dirty="0">
                <a:solidFill>
                  <a:srgbClr val="003300"/>
                </a:solidFill>
                <a:latin typeface="Georgia" panose="02040502050405020303" pitchFamily="18" charset="0"/>
              </a:rPr>
              <a:t>To conserve, protect and restore North America's coldwater fisheries and their watersheds.</a:t>
            </a:r>
          </a:p>
          <a:p>
            <a:pPr algn="ctr"/>
            <a:endParaRPr lang="en-US" dirty="0">
              <a:solidFill>
                <a:srgbClr val="003300"/>
              </a:solidFill>
              <a:latin typeface="Georgia" panose="02040502050405020303" pitchFamily="18" charset="0"/>
            </a:endParaRPr>
          </a:p>
          <a:p>
            <a:pPr algn="ctr"/>
            <a:r>
              <a:rPr lang="en-US" b="1" dirty="0">
                <a:solidFill>
                  <a:srgbClr val="003300"/>
                </a:solidFill>
                <a:latin typeface="Georgia" panose="02040502050405020303" pitchFamily="18" charset="0"/>
              </a:rPr>
              <a:t>Vision</a:t>
            </a:r>
          </a:p>
          <a:p>
            <a:pPr algn="ctr"/>
            <a:endParaRPr lang="en-US" dirty="0">
              <a:solidFill>
                <a:srgbClr val="003300"/>
              </a:solidFill>
              <a:latin typeface="Georgia" panose="02040502050405020303" pitchFamily="18" charset="0"/>
            </a:endParaRPr>
          </a:p>
          <a:p>
            <a:pPr algn="ctr"/>
            <a:r>
              <a:rPr lang="en-US" dirty="0">
                <a:solidFill>
                  <a:srgbClr val="003300"/>
                </a:solidFill>
                <a:latin typeface="Georgia" panose="02040502050405020303" pitchFamily="18" charset="0"/>
              </a:rPr>
              <a:t>By the next generation, Trout Unlimited will ensure that robust populations of native and wild coldwater fish once again thrive within their North American range, so that our children can enjoy healthy fisheries in their home waters</a:t>
            </a:r>
            <a:r>
              <a:rPr lang="en-US" dirty="0">
                <a:solidFill>
                  <a:srgbClr val="003300"/>
                </a:solidFill>
              </a:rPr>
              <a:t>.</a:t>
            </a:r>
          </a:p>
          <a:p>
            <a:endParaRPr lang="en-US" sz="1350" dirty="0"/>
          </a:p>
        </p:txBody>
      </p:sp>
      <p:pic>
        <p:nvPicPr>
          <p:cNvPr id="5" name="Picture 4">
            <a:extLst>
              <a:ext uri="{FF2B5EF4-FFF2-40B4-BE49-F238E27FC236}">
                <a16:creationId xmlns:a16="http://schemas.microsoft.com/office/drawing/2014/main" id="{5062FB6E-BCCB-4583-A166-FA0C6328B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867150"/>
            <a:ext cx="762000" cy="907366"/>
          </a:xfrm>
          <a:prstGeom prst="rect">
            <a:avLst/>
          </a:prstGeom>
        </p:spPr>
      </p:pic>
    </p:spTree>
    <p:extLst>
      <p:ext uri="{BB962C8B-B14F-4D97-AF65-F5344CB8AC3E}">
        <p14:creationId xmlns:p14="http://schemas.microsoft.com/office/powerpoint/2010/main" val="219125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400" y="1581150"/>
            <a:ext cx="2877136" cy="2895600"/>
          </a:xfrm>
          <a:prstGeom prst="rect">
            <a:avLst/>
          </a:prstGeom>
        </p:spPr>
      </p:pic>
      <p:sp>
        <p:nvSpPr>
          <p:cNvPr id="14" name="TextBox 13"/>
          <p:cNvSpPr txBox="1"/>
          <p:nvPr/>
        </p:nvSpPr>
        <p:spPr>
          <a:xfrm>
            <a:off x="1676400" y="536942"/>
            <a:ext cx="6019800" cy="369332"/>
          </a:xfrm>
          <a:prstGeom prst="rect">
            <a:avLst/>
          </a:prstGeom>
          <a:noFill/>
        </p:spPr>
        <p:txBody>
          <a:bodyPr wrap="square" rtlCol="0">
            <a:spAutoFit/>
          </a:bodyPr>
          <a:lstStyle/>
          <a:p>
            <a:pPr defTabSz="685800" fontAlgn="base">
              <a:spcBef>
                <a:spcPts val="281"/>
              </a:spcBef>
              <a:spcAft>
                <a:spcPct val="0"/>
              </a:spcAft>
            </a:pPr>
            <a:r>
              <a:rPr lang="en-US" b="1" i="1" dirty="0">
                <a:solidFill>
                  <a:prstClr val="white"/>
                </a:solidFill>
                <a:latin typeface="Gill Sans MT"/>
                <a:cs typeface="Gill Sans MT"/>
              </a:rPr>
              <a:t>“Increase TU Capacity” </a:t>
            </a:r>
            <a:r>
              <a:rPr lang="en-US" b="1" dirty="0">
                <a:solidFill>
                  <a:prstClr val="white"/>
                </a:solidFill>
                <a:latin typeface="Gill Sans MT"/>
                <a:cs typeface="Gill Sans MT"/>
              </a:rPr>
              <a:t>to achieve the TU mission</a:t>
            </a:r>
          </a:p>
        </p:txBody>
      </p:sp>
      <p:sp>
        <p:nvSpPr>
          <p:cNvPr id="15" name="TextBox 14"/>
          <p:cNvSpPr txBox="1"/>
          <p:nvPr/>
        </p:nvSpPr>
        <p:spPr>
          <a:xfrm>
            <a:off x="297708" y="1285118"/>
            <a:ext cx="3207492" cy="1833259"/>
          </a:xfrm>
          <a:prstGeom prst="rect">
            <a:avLst/>
          </a:prstGeom>
          <a:noFill/>
        </p:spPr>
        <p:txBody>
          <a:bodyPr wrap="square" rtlCol="0">
            <a:spAutoFit/>
          </a:bodyPr>
          <a:lstStyle/>
          <a:p>
            <a:pPr defTabSz="685800" fontAlgn="base">
              <a:spcBef>
                <a:spcPts val="281"/>
              </a:spcBef>
              <a:spcAft>
                <a:spcPct val="0"/>
              </a:spcAft>
            </a:pPr>
            <a:r>
              <a:rPr lang="en-US" sz="1000" i="1" dirty="0">
                <a:solidFill>
                  <a:prstClr val="white"/>
                </a:solidFill>
                <a:latin typeface="Gill Sans MT"/>
                <a:cs typeface="Gill Sans MT"/>
              </a:rPr>
              <a:t>Grassroots Operations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Analyze membership acquisition, engagement and retention</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Enhance leadership skills for increased effectiveness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Increase clarity of leadership roles and expectations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Enhance staff support across more chapters and councils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Stronger leader succession planning</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Enhance collaborative internal culture</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Review NLC &amp; TU organization and structure </a:t>
            </a:r>
          </a:p>
          <a:p>
            <a:pPr defTabSz="685800" fontAlgn="base">
              <a:spcBef>
                <a:spcPts val="281"/>
              </a:spcBef>
              <a:spcAft>
                <a:spcPct val="0"/>
              </a:spcAft>
            </a:pPr>
            <a:endParaRPr lang="en-US" sz="1313" i="1" dirty="0">
              <a:solidFill>
                <a:prstClr val="white"/>
              </a:solidFill>
              <a:latin typeface="Gill Sans MT"/>
              <a:cs typeface="Gill Sans MT"/>
            </a:endParaRPr>
          </a:p>
        </p:txBody>
      </p:sp>
      <p:sp>
        <p:nvSpPr>
          <p:cNvPr id="16" name="TextBox 15"/>
          <p:cNvSpPr txBox="1"/>
          <p:nvPr/>
        </p:nvSpPr>
        <p:spPr>
          <a:xfrm>
            <a:off x="297708" y="3252533"/>
            <a:ext cx="2978892" cy="1583190"/>
          </a:xfrm>
          <a:prstGeom prst="rect">
            <a:avLst/>
          </a:prstGeom>
          <a:noFill/>
        </p:spPr>
        <p:txBody>
          <a:bodyPr wrap="square" rtlCol="0">
            <a:spAutoFit/>
          </a:bodyPr>
          <a:lstStyle/>
          <a:p>
            <a:pPr defTabSz="685800" fontAlgn="base">
              <a:spcBef>
                <a:spcPts val="281"/>
              </a:spcBef>
              <a:spcAft>
                <a:spcPct val="0"/>
              </a:spcAft>
            </a:pPr>
            <a:r>
              <a:rPr lang="en-US" sz="1000" i="1" dirty="0">
                <a:solidFill>
                  <a:prstClr val="white"/>
                </a:solidFill>
                <a:latin typeface="Gill Sans MT"/>
                <a:cs typeface="Gill Sans MT"/>
              </a:rPr>
              <a:t>Conservation</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Improve clarity of Protect, Reconnect, Restore, Sustain definitions to improve progress reporting</a:t>
            </a:r>
          </a:p>
          <a:p>
            <a:pPr marL="133940" indent="-133940" defTabSz="685800" fontAlgn="base">
              <a:spcBef>
                <a:spcPts val="281"/>
              </a:spcBef>
              <a:spcAft>
                <a:spcPct val="0"/>
              </a:spcAft>
              <a:buFont typeface="Arial"/>
              <a:buChar char="•"/>
            </a:pPr>
            <a:r>
              <a:rPr lang="en-US" sz="1000" i="1" dirty="0">
                <a:solidFill>
                  <a:prstClr val="white"/>
                </a:solidFill>
                <a:latin typeface="Gill Sans MT"/>
                <a:cs typeface="Gill Sans MT"/>
              </a:rPr>
              <a:t>Increase the quantity of work through direct correlation to chapter and council development success</a:t>
            </a:r>
          </a:p>
          <a:p>
            <a:pPr marL="133940" indent="-133940" defTabSz="685800" fontAlgn="base">
              <a:spcBef>
                <a:spcPts val="281"/>
              </a:spcBef>
              <a:spcAft>
                <a:spcPct val="0"/>
              </a:spcAft>
              <a:buFont typeface="Arial"/>
              <a:buChar char="•"/>
            </a:pPr>
            <a:r>
              <a:rPr lang="en-US" sz="1000" i="1" dirty="0">
                <a:solidFill>
                  <a:prstClr val="white"/>
                </a:solidFill>
                <a:latin typeface="Gill Sans MT"/>
                <a:cs typeface="Gill Sans MT"/>
              </a:rPr>
              <a:t>Increase volunteer expertise to remove limitations on quantity and scope (e.g., TU Science Team trainings)</a:t>
            </a:r>
          </a:p>
          <a:p>
            <a:pPr defTabSz="685800" fontAlgn="base">
              <a:spcBef>
                <a:spcPts val="281"/>
              </a:spcBef>
              <a:spcAft>
                <a:spcPct val="0"/>
              </a:spcAft>
            </a:pPr>
            <a:endParaRPr lang="en-US" sz="1688" i="1" dirty="0">
              <a:solidFill>
                <a:prstClr val="white"/>
              </a:solidFill>
              <a:latin typeface="Gill Sans MT"/>
              <a:cs typeface="Gill Sans MT"/>
            </a:endParaRPr>
          </a:p>
        </p:txBody>
      </p:sp>
      <p:sp>
        <p:nvSpPr>
          <p:cNvPr id="17" name="TextBox 16"/>
          <p:cNvSpPr txBox="1"/>
          <p:nvPr/>
        </p:nvSpPr>
        <p:spPr>
          <a:xfrm>
            <a:off x="6176683" y="1156554"/>
            <a:ext cx="2682712" cy="1131079"/>
          </a:xfrm>
          <a:prstGeom prst="rect">
            <a:avLst/>
          </a:prstGeom>
          <a:noFill/>
        </p:spPr>
        <p:txBody>
          <a:bodyPr wrap="square" rtlCol="0">
            <a:spAutoFit/>
          </a:bodyPr>
          <a:lstStyle/>
          <a:p>
            <a:pPr defTabSz="685800" fontAlgn="base">
              <a:spcBef>
                <a:spcPts val="281"/>
              </a:spcBef>
              <a:spcAft>
                <a:spcPct val="0"/>
              </a:spcAft>
            </a:pPr>
            <a:r>
              <a:rPr lang="en-US" sz="1000" i="1" dirty="0">
                <a:solidFill>
                  <a:prstClr val="white"/>
                </a:solidFill>
                <a:latin typeface="Gill Sans MT"/>
                <a:cs typeface="Gill Sans MT"/>
              </a:rPr>
              <a:t>Business Operations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Improve volunteer leader financial literacy through trainings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Increase effectiveness of chapter/council expense management</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Increase use efficiency of resources (e.g., $$$)</a:t>
            </a:r>
          </a:p>
        </p:txBody>
      </p:sp>
      <p:sp>
        <p:nvSpPr>
          <p:cNvPr id="18" name="TextBox 17"/>
          <p:cNvSpPr txBox="1"/>
          <p:nvPr/>
        </p:nvSpPr>
        <p:spPr>
          <a:xfrm>
            <a:off x="6176682" y="2513483"/>
            <a:ext cx="2838745" cy="784830"/>
          </a:xfrm>
          <a:prstGeom prst="rect">
            <a:avLst/>
          </a:prstGeom>
          <a:noFill/>
        </p:spPr>
        <p:txBody>
          <a:bodyPr wrap="square" rtlCol="0">
            <a:spAutoFit/>
          </a:bodyPr>
          <a:lstStyle/>
          <a:p>
            <a:pPr defTabSz="685800" fontAlgn="base">
              <a:spcBef>
                <a:spcPts val="281"/>
              </a:spcBef>
              <a:spcAft>
                <a:spcPct val="0"/>
              </a:spcAft>
            </a:pPr>
            <a:r>
              <a:rPr lang="en-US" sz="1000" i="1" dirty="0">
                <a:solidFill>
                  <a:prstClr val="white"/>
                </a:solidFill>
                <a:latin typeface="Gill Sans MT"/>
                <a:cs typeface="Gill Sans MT"/>
              </a:rPr>
              <a:t>Development</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Increase development and training in best practices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Diversify revenue streams (e.g., donors, events, corporate sponsors, online, legacy gifts, etc.)</a:t>
            </a:r>
          </a:p>
        </p:txBody>
      </p:sp>
      <p:sp>
        <p:nvSpPr>
          <p:cNvPr id="19" name="TextBox 18"/>
          <p:cNvSpPr txBox="1"/>
          <p:nvPr/>
        </p:nvSpPr>
        <p:spPr>
          <a:xfrm>
            <a:off x="6177475" y="3486150"/>
            <a:ext cx="2838745" cy="1323439"/>
          </a:xfrm>
          <a:prstGeom prst="rect">
            <a:avLst/>
          </a:prstGeom>
          <a:noFill/>
        </p:spPr>
        <p:txBody>
          <a:bodyPr wrap="square" rtlCol="0">
            <a:spAutoFit/>
          </a:bodyPr>
          <a:lstStyle/>
          <a:p>
            <a:pPr defTabSz="685800" fontAlgn="base">
              <a:spcBef>
                <a:spcPts val="281"/>
              </a:spcBef>
              <a:spcAft>
                <a:spcPct val="0"/>
              </a:spcAft>
            </a:pPr>
            <a:r>
              <a:rPr lang="en-US" sz="1000" i="1" dirty="0">
                <a:solidFill>
                  <a:prstClr val="white"/>
                </a:solidFill>
                <a:latin typeface="Gill Sans MT"/>
                <a:cs typeface="Gill Sans MT"/>
              </a:rPr>
              <a:t>Communications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Enhance internal and external communication</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Improve consistency of messaging to donors, TU leaders, TU membership, general public &amp; NGOs</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Increase advocacy and name recognition </a:t>
            </a:r>
          </a:p>
          <a:p>
            <a:pPr marL="133940" indent="-133940" defTabSz="685800" fontAlgn="base">
              <a:spcBef>
                <a:spcPts val="281"/>
              </a:spcBef>
              <a:spcAft>
                <a:spcPct val="0"/>
              </a:spcAft>
              <a:buFont typeface="Arial" panose="020B0604020202020204" pitchFamily="34" charset="0"/>
              <a:buChar char="•"/>
            </a:pPr>
            <a:r>
              <a:rPr lang="en-US" sz="1000" i="1" dirty="0">
                <a:solidFill>
                  <a:prstClr val="white"/>
                </a:solidFill>
                <a:latin typeface="Gill Sans MT"/>
                <a:cs typeface="Gill Sans MT"/>
              </a:rPr>
              <a:t>Improve identification and capture of target demographic(s)</a:t>
            </a:r>
          </a:p>
        </p:txBody>
      </p:sp>
      <p:pic>
        <p:nvPicPr>
          <p:cNvPr id="2" name="Picture 1" descr="TU Logo - 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64" y="209550"/>
            <a:ext cx="734932" cy="842282"/>
          </a:xfrm>
          <a:prstGeom prst="rect">
            <a:avLst/>
          </a:prstGeom>
        </p:spPr>
      </p:pic>
    </p:spTree>
    <p:extLst>
      <p:ext uri="{BB962C8B-B14F-4D97-AF65-F5344CB8AC3E}">
        <p14:creationId xmlns:p14="http://schemas.microsoft.com/office/powerpoint/2010/main" val="396403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A52F2B-7082-4682-81CB-0CF089735193}"/>
              </a:ext>
            </a:extLst>
          </p:cNvPr>
          <p:cNvSpPr/>
          <p:nvPr/>
        </p:nvSpPr>
        <p:spPr>
          <a:xfrm>
            <a:off x="381000" y="285750"/>
            <a:ext cx="8593098" cy="415498"/>
          </a:xfrm>
          <a:prstGeom prst="rect">
            <a:avLst/>
          </a:prstGeom>
        </p:spPr>
        <p:txBody>
          <a:bodyPr wrap="square">
            <a:spAutoFit/>
          </a:bodyPr>
          <a:lstStyle/>
          <a:p>
            <a:r>
              <a:rPr lang="en-US" sz="2100" dirty="0">
                <a:latin typeface="Georgia" panose="02040502050405020303" pitchFamily="18" charset="0"/>
              </a:rPr>
              <a:t>NLC</a:t>
            </a:r>
            <a:r>
              <a:rPr lang="en-US" sz="2100" b="1" dirty="0">
                <a:latin typeface="Georgia" panose="02040502050405020303" pitchFamily="18" charset="0"/>
              </a:rPr>
              <a:t> </a:t>
            </a:r>
            <a:r>
              <a:rPr lang="en-US" sz="2100" dirty="0">
                <a:latin typeface="Georgia" panose="02040502050405020303" pitchFamily="18" charset="0"/>
              </a:rPr>
              <a:t>– 2019 Goals </a:t>
            </a:r>
            <a:r>
              <a:rPr lang="en-US" sz="1600" dirty="0">
                <a:latin typeface="Georgia" panose="02040502050405020303" pitchFamily="18" charset="0"/>
              </a:rPr>
              <a:t>(Focus to Increase Capacity &amp; Effectiveness) </a:t>
            </a:r>
            <a:r>
              <a:rPr lang="en-US" altLang="en-US" sz="1600" dirty="0">
                <a:latin typeface="Rockwell" panose="02060603020205020403" pitchFamily="18" charset="0"/>
              </a:rPr>
              <a:t> </a:t>
            </a:r>
            <a:r>
              <a:rPr lang="en-US" altLang="en-US" sz="2100" dirty="0">
                <a:latin typeface="Georgia" panose="02040502050405020303" pitchFamily="18" charset="0"/>
              </a:rPr>
              <a:t>	</a:t>
            </a:r>
            <a:endParaRPr lang="en-US" sz="2100" dirty="0"/>
          </a:p>
        </p:txBody>
      </p:sp>
      <p:sp>
        <p:nvSpPr>
          <p:cNvPr id="4" name="Rectangle 3">
            <a:extLst>
              <a:ext uri="{FF2B5EF4-FFF2-40B4-BE49-F238E27FC236}">
                <a16:creationId xmlns:a16="http://schemas.microsoft.com/office/drawing/2014/main" id="{4F8DA121-4ACC-4775-9966-B496FE7EB606}"/>
              </a:ext>
            </a:extLst>
          </p:cNvPr>
          <p:cNvSpPr/>
          <p:nvPr/>
        </p:nvSpPr>
        <p:spPr>
          <a:xfrm>
            <a:off x="381000" y="819150"/>
            <a:ext cx="6858000" cy="4068806"/>
          </a:xfrm>
          <a:prstGeom prst="rect">
            <a:avLst/>
          </a:prstGeom>
        </p:spPr>
        <p:txBody>
          <a:bodyPr wrap="square">
            <a:spAutoFit/>
          </a:bodyPr>
          <a:lstStyle/>
          <a:p>
            <a:pPr marL="342900" lvl="0" indent="-342900">
              <a:spcBef>
                <a:spcPct val="20000"/>
              </a:spcBef>
              <a:buBlip>
                <a:blip r:embed="rId3"/>
              </a:buBlip>
            </a:pPr>
            <a:r>
              <a:rPr lang="en-US" sz="1700" dirty="0">
                <a:solidFill>
                  <a:srgbClr val="003300"/>
                </a:solidFill>
                <a:latin typeface="Georgia" panose="02040502050405020303" pitchFamily="18" charset="0"/>
              </a:rPr>
              <a:t>Identify and Implement Processes to Increase TU Capacity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Business Operations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Conservation</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Development/Fundraising</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Grassroots Operations</a:t>
            </a:r>
          </a:p>
          <a:p>
            <a:pPr marL="342900" lvl="0" indent="-342900">
              <a:spcBef>
                <a:spcPct val="20000"/>
              </a:spcBef>
              <a:buBlip>
                <a:blip r:embed="rId3"/>
              </a:buBlip>
            </a:pPr>
            <a:r>
              <a:rPr lang="en-US" sz="1700" dirty="0">
                <a:solidFill>
                  <a:srgbClr val="003300"/>
                </a:solidFill>
                <a:latin typeface="Georgia" panose="02040502050405020303" pitchFamily="18" charset="0"/>
              </a:rPr>
              <a:t>Enhance Communications Throughout Trout Unlimited</a:t>
            </a:r>
          </a:p>
          <a:p>
            <a:pPr marL="342900" lvl="0" indent="-342900">
              <a:spcBef>
                <a:spcPct val="20000"/>
              </a:spcBef>
              <a:buBlip>
                <a:blip r:embed="rId3"/>
              </a:buBlip>
            </a:pPr>
            <a:r>
              <a:rPr lang="en-US" sz="1700" dirty="0">
                <a:solidFill>
                  <a:srgbClr val="003300"/>
                </a:solidFill>
                <a:latin typeface="Georgia" panose="02040502050405020303" pitchFamily="18" charset="0"/>
              </a:rPr>
              <a:t>Complete Assessment of Organization Efficiency  </a:t>
            </a:r>
          </a:p>
          <a:p>
            <a:pPr marL="342900" lvl="0" indent="-342900">
              <a:spcBef>
                <a:spcPct val="20000"/>
              </a:spcBef>
              <a:buBlip>
                <a:blip r:embed="rId3"/>
              </a:buBlip>
            </a:pPr>
            <a:r>
              <a:rPr lang="en-US" sz="1700" dirty="0">
                <a:solidFill>
                  <a:srgbClr val="003300"/>
                </a:solidFill>
                <a:latin typeface="Georgia" panose="02040502050405020303" pitchFamily="18" charset="0"/>
              </a:rPr>
              <a:t>Increase Membership Engagement &amp; Growth</a:t>
            </a:r>
          </a:p>
          <a:p>
            <a:pPr marL="342900" lvl="0" indent="-342900">
              <a:spcBef>
                <a:spcPct val="20000"/>
              </a:spcBef>
              <a:buBlip>
                <a:blip r:embed="rId3"/>
              </a:buBlip>
            </a:pPr>
            <a:r>
              <a:rPr lang="en-US" sz="1700" dirty="0">
                <a:solidFill>
                  <a:srgbClr val="003300"/>
                </a:solidFill>
                <a:latin typeface="Georgia" panose="02040502050405020303" pitchFamily="18" charset="0"/>
              </a:rPr>
              <a:t>Recruit, Mentor and Build Leadership Talent  </a:t>
            </a:r>
          </a:p>
          <a:p>
            <a:pPr marL="342900" lvl="0" indent="-342900">
              <a:spcBef>
                <a:spcPct val="20000"/>
              </a:spcBef>
              <a:buBlip>
                <a:blip r:embed="rId3"/>
              </a:buBlip>
            </a:pPr>
            <a:r>
              <a:rPr lang="en-US" sz="1700" dirty="0">
                <a:solidFill>
                  <a:srgbClr val="003300"/>
                </a:solidFill>
                <a:latin typeface="Georgia" panose="02040502050405020303" pitchFamily="18" charset="0"/>
              </a:rPr>
              <a:t>Increase Involvement in Advocacy and Public Policy Issues</a:t>
            </a:r>
          </a:p>
          <a:p>
            <a:pPr marL="342900" lvl="0" indent="-342900">
              <a:spcBef>
                <a:spcPct val="20000"/>
              </a:spcBef>
              <a:buBlip>
                <a:blip r:embed="rId3"/>
              </a:buBlip>
            </a:pPr>
            <a:r>
              <a:rPr lang="en-US" sz="1700" dirty="0">
                <a:solidFill>
                  <a:srgbClr val="003300"/>
                </a:solidFill>
                <a:latin typeface="Georgia" panose="02040502050405020303" pitchFamily="18" charset="0"/>
              </a:rPr>
              <a:t>Strengthen Collaborations of BOT, Chapters, Councils, Members and Staff</a:t>
            </a:r>
          </a:p>
          <a:p>
            <a:pPr marL="342900" lvl="0" indent="-342900">
              <a:spcBef>
                <a:spcPct val="20000"/>
              </a:spcBef>
              <a:buBlip>
                <a:blip r:embed="rId3"/>
              </a:buBlip>
            </a:pPr>
            <a:r>
              <a:rPr lang="en-US" sz="1700" dirty="0">
                <a:solidFill>
                  <a:srgbClr val="003300"/>
                </a:solidFill>
                <a:latin typeface="Georgia" panose="02040502050405020303" pitchFamily="18" charset="0"/>
              </a:rPr>
              <a:t>Prepare for Strategic Plan Review </a:t>
            </a:r>
            <a:endParaRPr lang="en-US" dirty="0">
              <a:solidFill>
                <a:srgbClr val="003300"/>
              </a:solidFill>
              <a:latin typeface="Georgia" panose="02040502050405020303" pitchFamily="18" charset="0"/>
            </a:endParaRPr>
          </a:p>
        </p:txBody>
      </p:sp>
      <p:pic>
        <p:nvPicPr>
          <p:cNvPr id="5" name="Picture 4">
            <a:extLst>
              <a:ext uri="{FF2B5EF4-FFF2-40B4-BE49-F238E27FC236}">
                <a16:creationId xmlns:a16="http://schemas.microsoft.com/office/drawing/2014/main" id="{2B9DB7C9-7607-4F48-A685-00D251FAC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3917278"/>
            <a:ext cx="762000" cy="907366"/>
          </a:xfrm>
          <a:prstGeom prst="rect">
            <a:avLst/>
          </a:prstGeom>
        </p:spPr>
      </p:pic>
    </p:spTree>
    <p:extLst>
      <p:ext uri="{BB962C8B-B14F-4D97-AF65-F5344CB8AC3E}">
        <p14:creationId xmlns:p14="http://schemas.microsoft.com/office/powerpoint/2010/main" val="161489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8FA83-AB8B-426C-9D6B-7CDFBE0E2A68}"/>
              </a:ext>
            </a:extLst>
          </p:cNvPr>
          <p:cNvSpPr/>
          <p:nvPr/>
        </p:nvSpPr>
        <p:spPr>
          <a:xfrm>
            <a:off x="533400" y="309086"/>
            <a:ext cx="8153400" cy="415498"/>
          </a:xfrm>
          <a:prstGeom prst="rect">
            <a:avLst/>
          </a:prstGeom>
        </p:spPr>
        <p:txBody>
          <a:bodyPr wrap="square">
            <a:spAutoFit/>
          </a:bodyPr>
          <a:lstStyle/>
          <a:p>
            <a:r>
              <a:rPr lang="en-US" sz="2100" dirty="0">
                <a:latin typeface="Georgia" panose="02040502050405020303" pitchFamily="18" charset="0"/>
              </a:rPr>
              <a:t>NLC Officer, Representatives &amp; State Chairs – Conference Calls</a:t>
            </a:r>
            <a:endParaRPr lang="en-US" sz="2100" dirty="0"/>
          </a:p>
        </p:txBody>
      </p:sp>
      <p:sp>
        <p:nvSpPr>
          <p:cNvPr id="4" name="Rectangle 3">
            <a:extLst>
              <a:ext uri="{FF2B5EF4-FFF2-40B4-BE49-F238E27FC236}">
                <a16:creationId xmlns:a16="http://schemas.microsoft.com/office/drawing/2014/main" id="{54464ABF-0BBF-4E60-AF96-B49E24C1E57B}"/>
              </a:ext>
            </a:extLst>
          </p:cNvPr>
          <p:cNvSpPr/>
          <p:nvPr/>
        </p:nvSpPr>
        <p:spPr>
          <a:xfrm>
            <a:off x="381000" y="895350"/>
            <a:ext cx="8382000" cy="3440942"/>
          </a:xfrm>
          <a:prstGeom prst="rect">
            <a:avLst/>
          </a:prstGeom>
        </p:spPr>
        <p:txBody>
          <a:bodyPr wrap="square">
            <a:spAutoFit/>
          </a:bodyPr>
          <a:lstStyle/>
          <a:p>
            <a:pPr marL="342900" lvl="0" indent="-342900">
              <a:spcBef>
                <a:spcPct val="20000"/>
              </a:spcBef>
              <a:buBlip>
                <a:blip r:embed="rId3"/>
              </a:buBlip>
            </a:pPr>
            <a:r>
              <a:rPr lang="en-US" sz="1700" dirty="0">
                <a:solidFill>
                  <a:srgbClr val="003300"/>
                </a:solidFill>
                <a:latin typeface="Georgia" panose="02040502050405020303" pitchFamily="18" charset="0"/>
              </a:rPr>
              <a:t>January - March, 2019:  NLC officer calls with each NLC Workgroup Chair (12)</a:t>
            </a:r>
          </a:p>
          <a:p>
            <a:pPr marL="342900" lvl="0" indent="-342900">
              <a:spcBef>
                <a:spcPct val="20000"/>
              </a:spcBef>
              <a:buBlip>
                <a:blip r:embed="rId3"/>
              </a:buBlip>
            </a:pPr>
            <a:r>
              <a:rPr lang="en-US" sz="1700" dirty="0">
                <a:solidFill>
                  <a:srgbClr val="003300"/>
                </a:solidFill>
                <a:latin typeface="Georgia" panose="02040502050405020303" pitchFamily="18" charset="0"/>
              </a:rPr>
              <a:t>April - September, 2019: NLC officer calls with each of 34 NLC Representatives and State Council Chairs</a:t>
            </a:r>
          </a:p>
          <a:p>
            <a:pPr marL="342900" lvl="0" indent="-342900">
              <a:spcBef>
                <a:spcPct val="20000"/>
              </a:spcBef>
              <a:buBlip>
                <a:blip r:embed="rId3"/>
              </a:buBlip>
            </a:pPr>
            <a:r>
              <a:rPr lang="en-US" sz="1700" dirty="0">
                <a:solidFill>
                  <a:srgbClr val="003300"/>
                </a:solidFill>
                <a:latin typeface="Georgia" panose="02040502050405020303" pitchFamily="18" charset="0"/>
              </a:rPr>
              <a:t>Several key questions: </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What are three BIG issues for your chapters &amp; also for the council?</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Who is primarily responsible for “acquiring new members”?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Who is primarily responsible for “engagement and retaining members”?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What succession plans and training exist for leaders?</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 Suggestions for enriching and improving the effectiveness of the NLC?</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 Suggestions for enriching and improving the effectiveness of TU?</a:t>
            </a:r>
          </a:p>
          <a:p>
            <a:pPr marL="742950" lvl="1" indent="-285750">
              <a:spcBef>
                <a:spcPct val="20000"/>
              </a:spcBef>
              <a:buClr>
                <a:srgbClr val="3FAF49"/>
              </a:buClr>
              <a:buFont typeface="Arial" pitchFamily="34" charset="0"/>
              <a:buChar char="–"/>
            </a:pPr>
            <a:r>
              <a:rPr lang="en-US" sz="1700" dirty="0">
                <a:solidFill>
                  <a:srgbClr val="003300"/>
                </a:solidFill>
                <a:latin typeface="Georgia" panose="02040502050405020303" pitchFamily="18" charset="0"/>
              </a:rPr>
              <a:t> Suggestions for NLC officers in leading the NLC? </a:t>
            </a:r>
            <a:endParaRPr lang="en-US" dirty="0">
              <a:solidFill>
                <a:srgbClr val="003300"/>
              </a:solidFill>
              <a:latin typeface="Georgia" panose="02040502050405020303" pitchFamily="18" charset="0"/>
            </a:endParaRPr>
          </a:p>
        </p:txBody>
      </p:sp>
      <p:pic>
        <p:nvPicPr>
          <p:cNvPr id="5" name="Picture 4">
            <a:extLst>
              <a:ext uri="{FF2B5EF4-FFF2-40B4-BE49-F238E27FC236}">
                <a16:creationId xmlns:a16="http://schemas.microsoft.com/office/drawing/2014/main" id="{B5959878-0764-42E7-91E1-E66328D4E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882" y="3927048"/>
            <a:ext cx="762000" cy="907366"/>
          </a:xfrm>
          <a:prstGeom prst="rect">
            <a:avLst/>
          </a:prstGeom>
        </p:spPr>
      </p:pic>
    </p:spTree>
    <p:extLst>
      <p:ext uri="{BB962C8B-B14F-4D97-AF65-F5344CB8AC3E}">
        <p14:creationId xmlns:p14="http://schemas.microsoft.com/office/powerpoint/2010/main" val="150935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29801-561B-4B1C-AA33-C071DDAD5B4D}"/>
              </a:ext>
            </a:extLst>
          </p:cNvPr>
          <p:cNvSpPr txBox="1">
            <a:spLocks/>
          </p:cNvSpPr>
          <p:nvPr/>
        </p:nvSpPr>
        <p:spPr>
          <a:xfrm>
            <a:off x="306077" y="361950"/>
            <a:ext cx="8490214"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2100" dirty="0">
                <a:solidFill>
                  <a:srgbClr val="3FAF49"/>
                </a:solidFill>
                <a:latin typeface="Georgia" panose="02040502050405020303" pitchFamily="18" charset="0"/>
                <a:ea typeface="+mn-ea"/>
                <a:cs typeface="+mn-cs"/>
              </a:rPr>
              <a:t>Feedback from Conference Calls - NLC Representatives &amp; State Chairs</a:t>
            </a:r>
            <a:endParaRPr lang="en-US" sz="2100" dirty="0">
              <a:solidFill>
                <a:srgbClr val="3FAF49"/>
              </a:solidFill>
              <a:ea typeface="+mn-ea"/>
              <a:cs typeface="+mn-cs"/>
            </a:endParaRPr>
          </a:p>
        </p:txBody>
      </p:sp>
      <p:sp>
        <p:nvSpPr>
          <p:cNvPr id="5" name="Content Placeholder 2">
            <a:extLst>
              <a:ext uri="{FF2B5EF4-FFF2-40B4-BE49-F238E27FC236}">
                <a16:creationId xmlns:a16="http://schemas.microsoft.com/office/drawing/2014/main" id="{0F62CFDE-D586-4291-A787-290713C269AC}"/>
              </a:ext>
            </a:extLst>
          </p:cNvPr>
          <p:cNvSpPr txBox="1">
            <a:spLocks/>
          </p:cNvSpPr>
          <p:nvPr/>
        </p:nvSpPr>
        <p:spPr>
          <a:xfrm>
            <a:off x="244506" y="895350"/>
            <a:ext cx="8518494" cy="3505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400"/>
              </a:spcBef>
              <a:buBlip>
                <a:blip r:embed="rId3"/>
              </a:buBlip>
            </a:pPr>
            <a:r>
              <a:rPr lang="en-US" sz="1800" dirty="0">
                <a:solidFill>
                  <a:srgbClr val="003300"/>
                </a:solidFill>
                <a:latin typeface="Georgia" panose="02040502050405020303" pitchFamily="18" charset="0"/>
              </a:rPr>
              <a:t>BIG challenges for </a:t>
            </a:r>
            <a:r>
              <a:rPr lang="en-US" sz="1800" u="sng" dirty="0">
                <a:solidFill>
                  <a:srgbClr val="003300"/>
                </a:solidFill>
                <a:latin typeface="Georgia" panose="02040502050405020303" pitchFamily="18" charset="0"/>
              </a:rPr>
              <a:t>Councils</a:t>
            </a:r>
            <a:r>
              <a:rPr lang="en-US" sz="1800" dirty="0">
                <a:solidFill>
                  <a:srgbClr val="003300"/>
                </a:solidFill>
                <a:latin typeface="Georgia" panose="02040502050405020303" pitchFamily="18" charset="0"/>
              </a:rPr>
              <a:t>   </a:t>
            </a:r>
          </a:p>
          <a:p>
            <a:pPr lvl="1">
              <a:spcBef>
                <a:spcPts val="400"/>
              </a:spcBef>
              <a:buClr>
                <a:srgbClr val="3FAF49"/>
              </a:buClr>
            </a:pPr>
            <a:r>
              <a:rPr lang="en-US" sz="1800" dirty="0">
                <a:solidFill>
                  <a:srgbClr val="003300"/>
                </a:solidFill>
                <a:latin typeface="Georgia" panose="02040502050405020303" pitchFamily="18" charset="0"/>
              </a:rPr>
              <a:t>Educating membership on the relevancy, role and functions of the Council</a:t>
            </a:r>
          </a:p>
          <a:p>
            <a:pPr lvl="1">
              <a:spcBef>
                <a:spcPts val="400"/>
              </a:spcBef>
              <a:buClr>
                <a:srgbClr val="3FAF49"/>
              </a:buClr>
            </a:pPr>
            <a:r>
              <a:rPr lang="en-US" sz="1800" dirty="0">
                <a:solidFill>
                  <a:srgbClr val="003300"/>
                </a:solidFill>
                <a:latin typeface="Georgia" panose="02040502050405020303" pitchFamily="18" charset="0"/>
              </a:rPr>
              <a:t>Recruiting members into leadership roles</a:t>
            </a:r>
          </a:p>
          <a:p>
            <a:pPr lvl="1">
              <a:spcBef>
                <a:spcPts val="400"/>
              </a:spcBef>
              <a:buClr>
                <a:srgbClr val="3FAF49"/>
              </a:buClr>
            </a:pPr>
            <a:r>
              <a:rPr lang="en-US" sz="1800" dirty="0">
                <a:solidFill>
                  <a:srgbClr val="003300"/>
                </a:solidFill>
                <a:latin typeface="Georgia" panose="02040502050405020303" pitchFamily="18" charset="0"/>
              </a:rPr>
              <a:t>Educating members on the roles and responsibilities of being a Council leader</a:t>
            </a:r>
          </a:p>
          <a:p>
            <a:pPr lvl="1">
              <a:spcBef>
                <a:spcPts val="400"/>
              </a:spcBef>
              <a:buClr>
                <a:srgbClr val="3FAF49"/>
              </a:buClr>
            </a:pPr>
            <a:r>
              <a:rPr lang="en-US" sz="1800" dirty="0">
                <a:solidFill>
                  <a:srgbClr val="003300"/>
                </a:solidFill>
                <a:latin typeface="Georgia" panose="02040502050405020303" pitchFamily="18" charset="0"/>
              </a:rPr>
              <a:t>Leadership training</a:t>
            </a:r>
          </a:p>
          <a:p>
            <a:pPr lvl="1">
              <a:spcBef>
                <a:spcPts val="400"/>
              </a:spcBef>
              <a:buClr>
                <a:srgbClr val="3FAF49"/>
              </a:buClr>
            </a:pPr>
            <a:r>
              <a:rPr lang="en-US" sz="1800" dirty="0">
                <a:solidFill>
                  <a:srgbClr val="003300"/>
                </a:solidFill>
                <a:latin typeface="Georgia" panose="02040502050405020303" pitchFamily="18" charset="0"/>
              </a:rPr>
              <a:t>Leaders balancing personal lives with their leadership roles</a:t>
            </a:r>
          </a:p>
          <a:p>
            <a:pPr lvl="1">
              <a:spcBef>
                <a:spcPts val="400"/>
              </a:spcBef>
              <a:buClr>
                <a:srgbClr val="3FAF49"/>
              </a:buClr>
            </a:pPr>
            <a:r>
              <a:rPr lang="en-US" sz="1800" dirty="0">
                <a:solidFill>
                  <a:srgbClr val="003300"/>
                </a:solidFill>
                <a:latin typeface="Georgia" panose="02040502050405020303" pitchFamily="18" charset="0"/>
              </a:rPr>
              <a:t>Engaging and managing chapters throughout a large geographic territory </a:t>
            </a:r>
          </a:p>
          <a:p>
            <a:pPr lvl="1">
              <a:spcBef>
                <a:spcPts val="400"/>
              </a:spcBef>
              <a:buClr>
                <a:srgbClr val="3FAF49"/>
              </a:buClr>
            </a:pPr>
            <a:r>
              <a:rPr lang="en-US" sz="1800" dirty="0">
                <a:solidFill>
                  <a:srgbClr val="003300"/>
                </a:solidFill>
                <a:latin typeface="Georgia" panose="02040502050405020303" pitchFamily="18" charset="0"/>
              </a:rPr>
              <a:t>Quality and timely communications to chapters and members</a:t>
            </a:r>
          </a:p>
          <a:p>
            <a:pPr lvl="1">
              <a:spcBef>
                <a:spcPts val="400"/>
              </a:spcBef>
              <a:buClr>
                <a:srgbClr val="3FAF49"/>
              </a:buClr>
            </a:pPr>
            <a:r>
              <a:rPr lang="en-US" sz="1800" dirty="0">
                <a:solidFill>
                  <a:srgbClr val="003300"/>
                </a:solidFill>
                <a:latin typeface="Georgia" panose="02040502050405020303" pitchFamily="18" charset="0"/>
              </a:rPr>
              <a:t>Enhance planning and succession planning to more formal processes </a:t>
            </a:r>
          </a:p>
          <a:p>
            <a:pPr lvl="1">
              <a:spcBef>
                <a:spcPts val="400"/>
              </a:spcBef>
              <a:buClr>
                <a:srgbClr val="3FAF49"/>
              </a:buClr>
            </a:pPr>
            <a:r>
              <a:rPr lang="en-US" sz="1800" dirty="0">
                <a:solidFill>
                  <a:srgbClr val="003300"/>
                </a:solidFill>
                <a:latin typeface="Georgia" panose="02040502050405020303" pitchFamily="18" charset="0"/>
              </a:rPr>
              <a:t>Fundraising to increase programs</a:t>
            </a:r>
          </a:p>
          <a:p>
            <a:pPr lvl="1">
              <a:spcBef>
                <a:spcPts val="0"/>
              </a:spcBef>
              <a:buClr>
                <a:srgbClr val="3FAF49"/>
              </a:buClr>
            </a:pPr>
            <a:endParaRPr lang="en-US" sz="1800" dirty="0">
              <a:solidFill>
                <a:srgbClr val="003300"/>
              </a:solidFill>
              <a:latin typeface="Georgia" panose="02040502050405020303" pitchFamily="18" charset="0"/>
            </a:endParaRPr>
          </a:p>
          <a:p>
            <a:pPr lvl="1">
              <a:buClr>
                <a:srgbClr val="3FAF49"/>
              </a:buClr>
            </a:pPr>
            <a:endParaRPr lang="en-US" sz="1800" dirty="0">
              <a:solidFill>
                <a:srgbClr val="003300"/>
              </a:solidFill>
              <a:latin typeface="Georgia" panose="02040502050405020303" pitchFamily="18" charset="0"/>
            </a:endParaRPr>
          </a:p>
          <a:p>
            <a:pPr lvl="1">
              <a:buClr>
                <a:srgbClr val="3FAF49"/>
              </a:buClr>
            </a:pPr>
            <a:endParaRPr lang="en-US" sz="1800" dirty="0">
              <a:solidFill>
                <a:srgbClr val="003300"/>
              </a:solidFill>
              <a:latin typeface="Georgia" panose="02040502050405020303" pitchFamily="18" charset="0"/>
            </a:endParaRPr>
          </a:p>
          <a:p>
            <a:pPr lvl="1">
              <a:buClr>
                <a:srgbClr val="3FAF49"/>
              </a:buClr>
            </a:pPr>
            <a:endParaRPr lang="en-US" sz="1800" dirty="0">
              <a:solidFill>
                <a:srgbClr val="003300"/>
              </a:solidFill>
              <a:latin typeface="Georgia" panose="02040502050405020303" pitchFamily="18" charset="0"/>
            </a:endParaRPr>
          </a:p>
          <a:p>
            <a:pPr marL="457200" lvl="1" indent="0">
              <a:buFont typeface="Arial" pitchFamily="34" charset="0"/>
              <a:buNone/>
            </a:pPr>
            <a:r>
              <a:rPr lang="en-US" sz="1800" dirty="0">
                <a:solidFill>
                  <a:srgbClr val="003300"/>
                </a:solidFill>
                <a:latin typeface="Georgia" panose="02040502050405020303" pitchFamily="18" charset="0"/>
              </a:rPr>
              <a:t>        </a:t>
            </a:r>
            <a:endParaRPr lang="en-US" sz="1800" dirty="0">
              <a:latin typeface="Georgia" panose="02040502050405020303" pitchFamily="18" charset="0"/>
            </a:endParaRPr>
          </a:p>
        </p:txBody>
      </p:sp>
      <p:pic>
        <p:nvPicPr>
          <p:cNvPr id="6" name="Picture 5">
            <a:extLst>
              <a:ext uri="{FF2B5EF4-FFF2-40B4-BE49-F238E27FC236}">
                <a16:creationId xmlns:a16="http://schemas.microsoft.com/office/drawing/2014/main" id="{7B4A14FB-C924-47E5-AA92-51997F6D1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4096546"/>
            <a:ext cx="762000" cy="907366"/>
          </a:xfrm>
          <a:prstGeom prst="rect">
            <a:avLst/>
          </a:prstGeom>
        </p:spPr>
      </p:pic>
    </p:spTree>
    <p:extLst>
      <p:ext uri="{BB962C8B-B14F-4D97-AF65-F5344CB8AC3E}">
        <p14:creationId xmlns:p14="http://schemas.microsoft.com/office/powerpoint/2010/main" val="56301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29801-561B-4B1C-AA33-C071DDAD5B4D}"/>
              </a:ext>
            </a:extLst>
          </p:cNvPr>
          <p:cNvSpPr txBox="1">
            <a:spLocks/>
          </p:cNvSpPr>
          <p:nvPr/>
        </p:nvSpPr>
        <p:spPr>
          <a:xfrm>
            <a:off x="190500" y="368984"/>
            <a:ext cx="87630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latin typeface="Georgia" panose="02040502050405020303" pitchFamily="18" charset="0"/>
              </a:rPr>
              <a:t>Feedback from Conference Calls - NLC Representatives &amp; State Chairs</a:t>
            </a:r>
            <a:endParaRPr lang="en-US" sz="2100" dirty="0"/>
          </a:p>
        </p:txBody>
      </p:sp>
      <p:sp>
        <p:nvSpPr>
          <p:cNvPr id="5" name="Content Placeholder 2">
            <a:extLst>
              <a:ext uri="{FF2B5EF4-FFF2-40B4-BE49-F238E27FC236}">
                <a16:creationId xmlns:a16="http://schemas.microsoft.com/office/drawing/2014/main" id="{0F62CFDE-D586-4291-A787-290713C269AC}"/>
              </a:ext>
            </a:extLst>
          </p:cNvPr>
          <p:cNvSpPr txBox="1">
            <a:spLocks/>
          </p:cNvSpPr>
          <p:nvPr/>
        </p:nvSpPr>
        <p:spPr>
          <a:xfrm>
            <a:off x="423615" y="895350"/>
            <a:ext cx="8186985"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Blip>
                <a:blip r:embed="rId3"/>
              </a:buBlip>
            </a:pPr>
            <a:r>
              <a:rPr lang="en-US" sz="1800" dirty="0">
                <a:solidFill>
                  <a:srgbClr val="003300"/>
                </a:solidFill>
                <a:latin typeface="Georgia" panose="02040502050405020303" pitchFamily="18" charset="0"/>
              </a:rPr>
              <a:t>BIG challenges for </a:t>
            </a:r>
            <a:r>
              <a:rPr lang="en-US" sz="1800" u="sng" dirty="0">
                <a:solidFill>
                  <a:srgbClr val="003300"/>
                </a:solidFill>
                <a:latin typeface="Georgia" panose="02040502050405020303" pitchFamily="18" charset="0"/>
              </a:rPr>
              <a:t>Chapters</a:t>
            </a:r>
            <a:r>
              <a:rPr lang="en-US" sz="1800" dirty="0">
                <a:solidFill>
                  <a:srgbClr val="003300"/>
                </a:solidFill>
                <a:latin typeface="Georgia" panose="02040502050405020303" pitchFamily="18" charset="0"/>
              </a:rPr>
              <a:t>  </a:t>
            </a:r>
          </a:p>
          <a:p>
            <a:pPr lvl="1">
              <a:spcBef>
                <a:spcPts val="0"/>
              </a:spcBef>
              <a:buClr>
                <a:srgbClr val="3FAF49"/>
              </a:buClr>
            </a:pPr>
            <a:r>
              <a:rPr lang="en-US" sz="1800" dirty="0">
                <a:solidFill>
                  <a:srgbClr val="000000"/>
                </a:solidFill>
                <a:latin typeface="Georgia" panose="02040502050405020303" pitchFamily="18" charset="0"/>
              </a:rPr>
              <a:t>A</a:t>
            </a:r>
            <a:r>
              <a:rPr lang="en-US" sz="1800" dirty="0">
                <a:solidFill>
                  <a:srgbClr val="003300"/>
                </a:solidFill>
                <a:latin typeface="Georgia" panose="02040502050405020303" pitchFamily="18" charset="0"/>
              </a:rPr>
              <a:t>ttracting, engaging and retaining an active and diverse membership</a:t>
            </a:r>
            <a:endParaRPr lang="en-US" sz="1800" dirty="0">
              <a:solidFill>
                <a:srgbClr val="000000"/>
              </a:solidFill>
              <a:latin typeface="Georgia" panose="02040502050405020303" pitchFamily="18" charset="0"/>
            </a:endParaRPr>
          </a:p>
          <a:p>
            <a:pPr lvl="1">
              <a:buClr>
                <a:srgbClr val="3FAF49"/>
              </a:buClr>
            </a:pPr>
            <a:r>
              <a:rPr lang="en-US" sz="1800" dirty="0">
                <a:solidFill>
                  <a:srgbClr val="003300"/>
                </a:solidFill>
                <a:latin typeface="Georgia" panose="02040502050405020303" pitchFamily="18" charset="0"/>
              </a:rPr>
              <a:t>Recruiting members into leadership roles</a:t>
            </a:r>
          </a:p>
          <a:p>
            <a:pPr lvl="1">
              <a:buClr>
                <a:srgbClr val="3FAF49"/>
              </a:buClr>
            </a:pPr>
            <a:r>
              <a:rPr lang="en-US" sz="1800" dirty="0">
                <a:solidFill>
                  <a:srgbClr val="003300"/>
                </a:solidFill>
                <a:latin typeface="Georgia" panose="02040502050405020303" pitchFamily="18" charset="0"/>
              </a:rPr>
              <a:t>Leadership training</a:t>
            </a:r>
          </a:p>
          <a:p>
            <a:pPr lvl="1">
              <a:buClr>
                <a:srgbClr val="3FAF49"/>
              </a:buClr>
            </a:pPr>
            <a:r>
              <a:rPr lang="en-US" sz="1800" dirty="0">
                <a:solidFill>
                  <a:srgbClr val="003300"/>
                </a:solidFill>
                <a:latin typeface="Georgia" panose="02040502050405020303" pitchFamily="18" charset="0"/>
              </a:rPr>
              <a:t>Leaders balancing personal lives with volunteer roles</a:t>
            </a:r>
            <a:endParaRPr lang="en-US" sz="1800" dirty="0">
              <a:solidFill>
                <a:srgbClr val="000000"/>
              </a:solidFill>
              <a:latin typeface="Georgia" panose="02040502050405020303" pitchFamily="18" charset="0"/>
            </a:endParaRPr>
          </a:p>
          <a:p>
            <a:pPr lvl="1">
              <a:buClr>
                <a:srgbClr val="3FAF49"/>
              </a:buClr>
            </a:pPr>
            <a:r>
              <a:rPr lang="en-US" sz="1800" dirty="0">
                <a:solidFill>
                  <a:srgbClr val="003300"/>
                </a:solidFill>
                <a:latin typeface="Georgia" panose="02040502050405020303" pitchFamily="18" charset="0"/>
              </a:rPr>
              <a:t>Avoiding leaders burnout</a:t>
            </a:r>
          </a:p>
          <a:p>
            <a:pPr lvl="1">
              <a:buClr>
                <a:srgbClr val="3FAF49"/>
              </a:buClr>
            </a:pPr>
            <a:r>
              <a:rPr lang="en-US" sz="1800" dirty="0">
                <a:solidFill>
                  <a:srgbClr val="003300"/>
                </a:solidFill>
                <a:latin typeface="Georgia" panose="02040502050405020303" pitchFamily="18" charset="0"/>
              </a:rPr>
              <a:t>Fundraising to increase programs</a:t>
            </a:r>
          </a:p>
          <a:p>
            <a:pPr lvl="1">
              <a:buClr>
                <a:srgbClr val="3FAF49"/>
              </a:buClr>
            </a:pPr>
            <a:r>
              <a:rPr lang="en-US" sz="1800" dirty="0">
                <a:solidFill>
                  <a:srgbClr val="003300"/>
                </a:solidFill>
                <a:latin typeface="Georgia" panose="02040502050405020303" pitchFamily="18" charset="0"/>
              </a:rPr>
              <a:t>Improve communication to members (i.e. with no email address) </a:t>
            </a:r>
          </a:p>
          <a:p>
            <a:pPr lvl="1">
              <a:buClr>
                <a:srgbClr val="3FAF49"/>
              </a:buClr>
            </a:pPr>
            <a:r>
              <a:rPr lang="en-US" sz="1800" dirty="0">
                <a:solidFill>
                  <a:srgbClr val="003300"/>
                </a:solidFill>
                <a:latin typeface="Georgia" panose="02040502050405020303" pitchFamily="18" charset="0"/>
              </a:rPr>
              <a:t>Enhance planning and succession planning to more formal processes</a:t>
            </a:r>
            <a:endParaRPr lang="en-US" sz="1600" dirty="0">
              <a:latin typeface="Georgia" panose="02040502050405020303" pitchFamily="18" charset="0"/>
            </a:endParaRPr>
          </a:p>
        </p:txBody>
      </p:sp>
      <p:pic>
        <p:nvPicPr>
          <p:cNvPr id="7" name="Picture 6">
            <a:extLst>
              <a:ext uri="{FF2B5EF4-FFF2-40B4-BE49-F238E27FC236}">
                <a16:creationId xmlns:a16="http://schemas.microsoft.com/office/drawing/2014/main" id="{EE5C2B23-7E10-46C3-AC59-B07B38E49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943350"/>
            <a:ext cx="762000" cy="907366"/>
          </a:xfrm>
          <a:prstGeom prst="rect">
            <a:avLst/>
          </a:prstGeom>
        </p:spPr>
      </p:pic>
    </p:spTree>
    <p:extLst>
      <p:ext uri="{BB962C8B-B14F-4D97-AF65-F5344CB8AC3E}">
        <p14:creationId xmlns:p14="http://schemas.microsoft.com/office/powerpoint/2010/main" val="149572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1C13D3-4B1E-4BFA-9C26-F1183B6F6544}"/>
              </a:ext>
            </a:extLst>
          </p:cNvPr>
          <p:cNvSpPr/>
          <p:nvPr/>
        </p:nvSpPr>
        <p:spPr>
          <a:xfrm>
            <a:off x="289430" y="438150"/>
            <a:ext cx="8625970" cy="415498"/>
          </a:xfrm>
          <a:prstGeom prst="rect">
            <a:avLst/>
          </a:prstGeom>
        </p:spPr>
        <p:txBody>
          <a:bodyPr wrap="square">
            <a:spAutoFit/>
          </a:bodyPr>
          <a:lstStyle/>
          <a:p>
            <a:r>
              <a:rPr lang="en-US" sz="2100" dirty="0">
                <a:latin typeface="Georgia" panose="02040502050405020303" pitchFamily="18" charset="0"/>
              </a:rPr>
              <a:t>Feedback from Conference Calls - NLC Representatives &amp; State Chairs</a:t>
            </a:r>
            <a:endParaRPr lang="en-US" sz="2100" dirty="0"/>
          </a:p>
        </p:txBody>
      </p:sp>
      <p:sp>
        <p:nvSpPr>
          <p:cNvPr id="4" name="Rectangle 3">
            <a:extLst>
              <a:ext uri="{FF2B5EF4-FFF2-40B4-BE49-F238E27FC236}">
                <a16:creationId xmlns:a16="http://schemas.microsoft.com/office/drawing/2014/main" id="{5A3CC593-486C-4F5B-8265-768CF097DF8D}"/>
              </a:ext>
            </a:extLst>
          </p:cNvPr>
          <p:cNvSpPr/>
          <p:nvPr/>
        </p:nvSpPr>
        <p:spPr>
          <a:xfrm>
            <a:off x="228600" y="1123950"/>
            <a:ext cx="7022184" cy="3471720"/>
          </a:xfrm>
          <a:prstGeom prst="rect">
            <a:avLst/>
          </a:prstGeom>
        </p:spPr>
        <p:txBody>
          <a:bodyPr wrap="square">
            <a:spAutoFit/>
          </a:bodyPr>
          <a:lstStyle/>
          <a:p>
            <a:pPr marL="342900" lvl="0" indent="-342900">
              <a:spcBef>
                <a:spcPct val="20000"/>
              </a:spcBef>
              <a:buBlip>
                <a:blip r:embed="rId3"/>
              </a:buBlip>
            </a:pPr>
            <a:r>
              <a:rPr lang="en-US" dirty="0">
                <a:solidFill>
                  <a:srgbClr val="003300"/>
                </a:solidFill>
                <a:latin typeface="Georgia" panose="02040502050405020303" pitchFamily="18" charset="0"/>
              </a:rPr>
              <a:t>Who is </a:t>
            </a:r>
            <a:r>
              <a:rPr lang="en-US" i="1" dirty="0">
                <a:solidFill>
                  <a:srgbClr val="003300"/>
                </a:solidFill>
                <a:latin typeface="Georgia" panose="02040502050405020303" pitchFamily="18" charset="0"/>
              </a:rPr>
              <a:t>primarily</a:t>
            </a:r>
            <a:r>
              <a:rPr lang="en-US" dirty="0">
                <a:solidFill>
                  <a:srgbClr val="003300"/>
                </a:solidFill>
                <a:latin typeface="Georgia" panose="02040502050405020303" pitchFamily="18" charset="0"/>
              </a:rPr>
              <a:t> responsible for “</a:t>
            </a:r>
            <a:r>
              <a:rPr lang="en-US" i="1" dirty="0">
                <a:solidFill>
                  <a:srgbClr val="003300"/>
                </a:solidFill>
                <a:latin typeface="Georgia" panose="02040502050405020303" pitchFamily="18" charset="0"/>
              </a:rPr>
              <a:t>acquiring</a:t>
            </a:r>
            <a:r>
              <a:rPr lang="en-US" dirty="0">
                <a:solidFill>
                  <a:srgbClr val="003300"/>
                </a:solidFill>
                <a:latin typeface="Georgia" panose="02040502050405020303" pitchFamily="18" charset="0"/>
              </a:rPr>
              <a:t> </a:t>
            </a:r>
            <a:r>
              <a:rPr lang="en-US" i="1" dirty="0">
                <a:solidFill>
                  <a:srgbClr val="003300"/>
                </a:solidFill>
                <a:latin typeface="Georgia" panose="02040502050405020303" pitchFamily="18" charset="0"/>
              </a:rPr>
              <a:t>new members</a:t>
            </a:r>
            <a:r>
              <a:rPr lang="en-US" dirty="0">
                <a:solidFill>
                  <a:srgbClr val="003300"/>
                </a:solidFill>
                <a:latin typeface="Georgia" panose="02040502050405020303" pitchFamily="18" charset="0"/>
              </a:rPr>
              <a:t>”?</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Unanimous (almost) that Chapters are/must be the leaders  </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Members have more opportunities and must make more invitations</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Conservation is key – and has not been lost on young people.</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TU is a conservation organization – with members who like to fish!</a:t>
            </a:r>
          </a:p>
          <a:p>
            <a:pPr marL="742950" lvl="1" indent="-285750">
              <a:spcBef>
                <a:spcPct val="20000"/>
              </a:spcBef>
              <a:buClr>
                <a:srgbClr val="3FAF49"/>
              </a:buClr>
              <a:buFont typeface="Arial" pitchFamily="34" charset="0"/>
              <a:buChar char="–"/>
            </a:pPr>
            <a:endParaRPr lang="en-US" dirty="0">
              <a:solidFill>
                <a:srgbClr val="003300"/>
              </a:solidFill>
              <a:latin typeface="Georgia" panose="02040502050405020303" pitchFamily="18" charset="0"/>
            </a:endParaRPr>
          </a:p>
          <a:p>
            <a:pPr marL="742950" lvl="1" indent="-285750">
              <a:spcBef>
                <a:spcPct val="20000"/>
              </a:spcBef>
              <a:buClr>
                <a:srgbClr val="3FAF49"/>
              </a:buClr>
              <a:buFont typeface="Arial" pitchFamily="34" charset="0"/>
              <a:buChar char="–"/>
            </a:pPr>
            <a:endParaRPr lang="en-US" dirty="0">
              <a:solidFill>
                <a:srgbClr val="003300"/>
              </a:solidFill>
              <a:latin typeface="Georgia" panose="02040502050405020303" pitchFamily="18" charset="0"/>
            </a:endParaRPr>
          </a:p>
          <a:p>
            <a:pPr lvl="1"/>
            <a:endParaRPr lang="en-US" dirty="0">
              <a:solidFill>
                <a:srgbClr val="003300"/>
              </a:solidFill>
              <a:latin typeface="Georgia" panose="02040502050405020303" pitchFamily="18" charset="0"/>
            </a:endParaRPr>
          </a:p>
        </p:txBody>
      </p:sp>
      <p:pic>
        <p:nvPicPr>
          <p:cNvPr id="5" name="Picture 4">
            <a:extLst>
              <a:ext uri="{FF2B5EF4-FFF2-40B4-BE49-F238E27FC236}">
                <a16:creationId xmlns:a16="http://schemas.microsoft.com/office/drawing/2014/main" id="{58250FC6-3E9D-40F9-9988-EBCBB7134801}"/>
              </a:ext>
            </a:extLst>
          </p:cNvPr>
          <p:cNvPicPr>
            <a:picLocks noChangeAspect="1"/>
          </p:cNvPicPr>
          <p:nvPr/>
        </p:nvPicPr>
        <p:blipFill>
          <a:blip r:embed="rId4"/>
          <a:stretch>
            <a:fillRect/>
          </a:stretch>
        </p:blipFill>
        <p:spPr>
          <a:xfrm>
            <a:off x="7482026" y="1504950"/>
            <a:ext cx="1143000" cy="1555328"/>
          </a:xfrm>
          <a:prstGeom prst="rect">
            <a:avLst/>
          </a:prstGeom>
        </p:spPr>
      </p:pic>
      <p:pic>
        <p:nvPicPr>
          <p:cNvPr id="7" name="Picture 6">
            <a:extLst>
              <a:ext uri="{FF2B5EF4-FFF2-40B4-BE49-F238E27FC236}">
                <a16:creationId xmlns:a16="http://schemas.microsoft.com/office/drawing/2014/main" id="{1AF87CD4-C600-44EF-90EB-B8EC858174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6700" y="3867150"/>
            <a:ext cx="762000" cy="907366"/>
          </a:xfrm>
          <a:prstGeom prst="rect">
            <a:avLst/>
          </a:prstGeom>
        </p:spPr>
      </p:pic>
    </p:spTree>
    <p:extLst>
      <p:ext uri="{BB962C8B-B14F-4D97-AF65-F5344CB8AC3E}">
        <p14:creationId xmlns:p14="http://schemas.microsoft.com/office/powerpoint/2010/main" val="388974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54CEC-B419-4E83-995E-BD777E2EDD5F}"/>
              </a:ext>
            </a:extLst>
          </p:cNvPr>
          <p:cNvSpPr/>
          <p:nvPr/>
        </p:nvSpPr>
        <p:spPr>
          <a:xfrm>
            <a:off x="228600" y="361950"/>
            <a:ext cx="8610600" cy="415498"/>
          </a:xfrm>
          <a:prstGeom prst="rect">
            <a:avLst/>
          </a:prstGeom>
        </p:spPr>
        <p:txBody>
          <a:bodyPr wrap="square">
            <a:spAutoFit/>
          </a:bodyPr>
          <a:lstStyle/>
          <a:p>
            <a:r>
              <a:rPr lang="en-US" sz="2100" dirty="0">
                <a:latin typeface="Georgia" panose="02040502050405020303" pitchFamily="18" charset="0"/>
              </a:rPr>
              <a:t>Feedback from Conference Calls - NLC Representatives &amp; State Chairs</a:t>
            </a:r>
            <a:endParaRPr lang="en-US" sz="2100" dirty="0"/>
          </a:p>
        </p:txBody>
      </p:sp>
      <p:sp>
        <p:nvSpPr>
          <p:cNvPr id="4" name="Rectangle 3">
            <a:extLst>
              <a:ext uri="{FF2B5EF4-FFF2-40B4-BE49-F238E27FC236}">
                <a16:creationId xmlns:a16="http://schemas.microsoft.com/office/drawing/2014/main" id="{6CDF76DB-2A64-4FDA-85F4-5C3245B25413}"/>
              </a:ext>
            </a:extLst>
          </p:cNvPr>
          <p:cNvSpPr/>
          <p:nvPr/>
        </p:nvSpPr>
        <p:spPr>
          <a:xfrm>
            <a:off x="304800" y="958965"/>
            <a:ext cx="7543800" cy="3194721"/>
          </a:xfrm>
          <a:prstGeom prst="rect">
            <a:avLst/>
          </a:prstGeom>
        </p:spPr>
        <p:txBody>
          <a:bodyPr wrap="square">
            <a:spAutoFit/>
          </a:bodyPr>
          <a:lstStyle/>
          <a:p>
            <a:pPr marL="342900" lvl="0" indent="-342900">
              <a:spcBef>
                <a:spcPct val="20000"/>
              </a:spcBef>
              <a:buBlip>
                <a:blip r:embed="rId3"/>
              </a:buBlip>
            </a:pPr>
            <a:r>
              <a:rPr lang="en-US" dirty="0">
                <a:solidFill>
                  <a:srgbClr val="003300"/>
                </a:solidFill>
                <a:latin typeface="Georgia" panose="02040502050405020303" pitchFamily="18" charset="0"/>
              </a:rPr>
              <a:t>Who is </a:t>
            </a:r>
            <a:r>
              <a:rPr lang="en-US" i="1" dirty="0">
                <a:solidFill>
                  <a:srgbClr val="003300"/>
                </a:solidFill>
                <a:latin typeface="Georgia" panose="02040502050405020303" pitchFamily="18" charset="0"/>
              </a:rPr>
              <a:t>primarily</a:t>
            </a:r>
            <a:r>
              <a:rPr lang="en-US" dirty="0">
                <a:solidFill>
                  <a:srgbClr val="003300"/>
                </a:solidFill>
                <a:latin typeface="Georgia" panose="02040502050405020303" pitchFamily="18" charset="0"/>
              </a:rPr>
              <a:t> responsible for “</a:t>
            </a:r>
            <a:r>
              <a:rPr lang="en-US" i="1" dirty="0">
                <a:solidFill>
                  <a:srgbClr val="003300"/>
                </a:solidFill>
                <a:latin typeface="Georgia" panose="02040502050405020303" pitchFamily="18" charset="0"/>
              </a:rPr>
              <a:t>engaging and retaining members</a:t>
            </a:r>
            <a:r>
              <a:rPr lang="en-US" dirty="0">
                <a:solidFill>
                  <a:srgbClr val="003300"/>
                </a:solidFill>
                <a:latin typeface="Georgia" panose="02040502050405020303" pitchFamily="18" charset="0"/>
              </a:rPr>
              <a:t>”</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Unanimous (almost) that Chapters are/must be the leaders  </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The younger generation want to experience something new </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Dull meetings and not being welcomed will not bring and create an engaged member – personal engagement is required</a:t>
            </a:r>
          </a:p>
          <a:p>
            <a:pPr marL="742950" lvl="1" indent="-285750">
              <a:spcBef>
                <a:spcPct val="20000"/>
              </a:spcBef>
              <a:buClr>
                <a:srgbClr val="3FAF49"/>
              </a:buClr>
              <a:buFont typeface="Arial" pitchFamily="34" charset="0"/>
              <a:buChar char="–"/>
            </a:pPr>
            <a:r>
              <a:rPr lang="en-US" dirty="0">
                <a:solidFill>
                  <a:srgbClr val="003300"/>
                </a:solidFill>
                <a:latin typeface="Georgia" panose="02040502050405020303" pitchFamily="18" charset="0"/>
              </a:rPr>
              <a:t>National communications are very much needed and support the need for local and state involvement </a:t>
            </a:r>
          </a:p>
          <a:p>
            <a:pPr lvl="1">
              <a:spcBef>
                <a:spcPct val="20000"/>
              </a:spcBef>
              <a:buClr>
                <a:srgbClr val="3FAF49"/>
              </a:buClr>
            </a:pPr>
            <a:endParaRPr lang="en-US" sz="1700" dirty="0">
              <a:solidFill>
                <a:srgbClr val="003300"/>
              </a:solidFill>
              <a:latin typeface="Georgia" panose="02040502050405020303" pitchFamily="18" charset="0"/>
            </a:endParaRPr>
          </a:p>
          <a:p>
            <a:pPr lvl="1">
              <a:spcBef>
                <a:spcPct val="20000"/>
              </a:spcBef>
              <a:buClr>
                <a:srgbClr val="3FAF49"/>
              </a:buClr>
            </a:pPr>
            <a:endParaRPr lang="en-US" altLang="en-US" sz="1700" dirty="0">
              <a:solidFill>
                <a:srgbClr val="003300"/>
              </a:solidFill>
              <a:latin typeface="Georgia" panose="02040502050405020303" pitchFamily="18" charset="0"/>
            </a:endParaRPr>
          </a:p>
          <a:p>
            <a:pPr lvl="0">
              <a:spcBef>
                <a:spcPct val="20000"/>
              </a:spcBef>
            </a:pPr>
            <a:r>
              <a:rPr lang="en-US" altLang="en-US" sz="1700" dirty="0">
                <a:solidFill>
                  <a:srgbClr val="003300"/>
                </a:solidFill>
                <a:latin typeface="Georgia" panose="02040502050405020303" pitchFamily="18" charset="0"/>
              </a:rPr>
              <a:t>  </a:t>
            </a:r>
          </a:p>
        </p:txBody>
      </p:sp>
      <p:pic>
        <p:nvPicPr>
          <p:cNvPr id="6" name="Picture 5">
            <a:extLst>
              <a:ext uri="{FF2B5EF4-FFF2-40B4-BE49-F238E27FC236}">
                <a16:creationId xmlns:a16="http://schemas.microsoft.com/office/drawing/2014/main" id="{DF6583A4-E5E4-4F99-8E3F-1EBB969B2A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3861792"/>
            <a:ext cx="762000" cy="907366"/>
          </a:xfrm>
          <a:prstGeom prst="rect">
            <a:avLst/>
          </a:prstGeom>
        </p:spPr>
      </p:pic>
    </p:spTree>
    <p:extLst>
      <p:ext uri="{BB962C8B-B14F-4D97-AF65-F5344CB8AC3E}">
        <p14:creationId xmlns:p14="http://schemas.microsoft.com/office/powerpoint/2010/main" val="333367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124ADF-F082-44E1-8107-151BD1CCA9A8}"/>
              </a:ext>
            </a:extLst>
          </p:cNvPr>
          <p:cNvSpPr txBox="1">
            <a:spLocks/>
          </p:cNvSpPr>
          <p:nvPr/>
        </p:nvSpPr>
        <p:spPr>
          <a:xfrm>
            <a:off x="304800" y="285750"/>
            <a:ext cx="8077200" cy="6215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dirty="0">
                <a:solidFill>
                  <a:srgbClr val="3FAF49"/>
                </a:solidFill>
                <a:latin typeface="Georgia" panose="02040502050405020303" pitchFamily="18" charset="0"/>
              </a:rPr>
              <a:t>Why Did You Join TU? </a:t>
            </a:r>
            <a:r>
              <a:rPr lang="en-US" sz="1200" dirty="0">
                <a:solidFill>
                  <a:srgbClr val="3FAF49"/>
                </a:solidFill>
                <a:latin typeface="Georgia" panose="02040502050405020303" pitchFamily="18" charset="0"/>
              </a:rPr>
              <a:t>(2016 Survey *)</a:t>
            </a:r>
          </a:p>
        </p:txBody>
      </p:sp>
      <p:graphicFrame>
        <p:nvGraphicFramePr>
          <p:cNvPr id="4" name="Chart 3">
            <a:extLst>
              <a:ext uri="{FF2B5EF4-FFF2-40B4-BE49-F238E27FC236}">
                <a16:creationId xmlns:a16="http://schemas.microsoft.com/office/drawing/2014/main" id="{01EA4643-6C9B-46F4-A845-5B8B477E2789}"/>
              </a:ext>
            </a:extLst>
          </p:cNvPr>
          <p:cNvGraphicFramePr>
            <a:graphicFrameLocks/>
          </p:cNvGraphicFramePr>
          <p:nvPr/>
        </p:nvGraphicFramePr>
        <p:xfrm>
          <a:off x="273050" y="796925"/>
          <a:ext cx="8597900" cy="39084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A2464D5-3B46-4A95-ACE2-84EC169F6DFA}"/>
              </a:ext>
            </a:extLst>
          </p:cNvPr>
          <p:cNvSpPr txBox="1"/>
          <p:nvPr/>
        </p:nvSpPr>
        <p:spPr>
          <a:xfrm>
            <a:off x="4419600" y="4824704"/>
            <a:ext cx="3132589" cy="261610"/>
          </a:xfrm>
          <a:prstGeom prst="rect">
            <a:avLst/>
          </a:prstGeom>
          <a:noFill/>
        </p:spPr>
        <p:txBody>
          <a:bodyPr wrap="none" rtlCol="0">
            <a:spAutoFit/>
          </a:bodyPr>
          <a:lstStyle/>
          <a:p>
            <a:r>
              <a:rPr lang="en-US" sz="1100" dirty="0"/>
              <a:t>* Survey 4,121 members; 363 chapters represented</a:t>
            </a:r>
          </a:p>
        </p:txBody>
      </p:sp>
    </p:spTree>
    <p:extLst>
      <p:ext uri="{BB962C8B-B14F-4D97-AF65-F5344CB8AC3E}">
        <p14:creationId xmlns:p14="http://schemas.microsoft.com/office/powerpoint/2010/main" val="670014464"/>
      </p:ext>
    </p:extLst>
  </p:cSld>
  <p:clrMapOvr>
    <a:masterClrMapping/>
  </p:clrMapOvr>
</p:sld>
</file>

<file path=ppt/theme/theme1.xml><?xml version="1.0" encoding="utf-8"?>
<a:theme xmlns:a="http://schemas.openxmlformats.org/drawingml/2006/main" name="tu_ppt_template">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trout unlimite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 PPT Template - NEW - 072015">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trout unlimite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smtClean="0">
            <a:solidFill>
              <a:schemeClr val="bg1"/>
            </a:solidFill>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tu_ppt_template</Template>
  <TotalTime>4325</TotalTime>
  <Words>2399</Words>
  <Application>Microsoft Office PowerPoint</Application>
  <PresentationFormat>On-screen Show (16:9)</PresentationFormat>
  <Paragraphs>373</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Arial Black</vt:lpstr>
      <vt:lpstr>Calibri</vt:lpstr>
      <vt:lpstr>Georgia</vt:lpstr>
      <vt:lpstr>Gill Sans MT</vt:lpstr>
      <vt:lpstr>Rockwell</vt:lpstr>
      <vt:lpstr>Times</vt:lpstr>
      <vt:lpstr>Trebuchet MS</vt:lpstr>
      <vt:lpstr>tu_ppt_template</vt:lpstr>
      <vt:lpstr>TU PPT Template - NEW - 072015</vt:lpstr>
      <vt:lpstr>2_Gradient sample 4</vt:lpstr>
      <vt:lpstr>National Leadership Council (NLC)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Walker</dc:creator>
  <cp:lastModifiedBy>Jim Walker</cp:lastModifiedBy>
  <cp:revision>997</cp:revision>
  <cp:lastPrinted>2019-09-03T01:42:40Z</cp:lastPrinted>
  <dcterms:created xsi:type="dcterms:W3CDTF">2016-03-04T21:17:57Z</dcterms:created>
  <dcterms:modified xsi:type="dcterms:W3CDTF">2019-11-21T22:14:17Z</dcterms:modified>
</cp:coreProperties>
</file>