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8" r:id="rId4"/>
  </p:sldMasterIdLst>
  <p:notesMasterIdLst>
    <p:notesMasterId r:id="rId13"/>
  </p:notesMasterIdLst>
  <p:sldIdLst>
    <p:sldId id="390" r:id="rId5"/>
    <p:sldId id="332" r:id="rId6"/>
    <p:sldId id="352" r:id="rId7"/>
    <p:sldId id="394" r:id="rId8"/>
    <p:sldId id="396" r:id="rId9"/>
    <p:sldId id="380" r:id="rId10"/>
    <p:sldId id="397" r:id="rId11"/>
    <p:sldId id="3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2"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A9B"/>
    <a:srgbClr val="396A31"/>
    <a:srgbClr val="2E359E"/>
    <a:srgbClr val="304A1E"/>
    <a:srgbClr val="4A206A"/>
    <a:srgbClr val="58267E"/>
    <a:srgbClr val="F8F200"/>
    <a:srgbClr val="4D7620"/>
    <a:srgbClr val="AFC3E5"/>
    <a:srgbClr val="B4C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0929"/>
  </p:normalViewPr>
  <p:slideViewPr>
    <p:cSldViewPr>
      <p:cViewPr varScale="1">
        <p:scale>
          <a:sx n="104" d="100"/>
          <a:sy n="104" d="100"/>
        </p:scale>
        <p:origin x="144" y="324"/>
      </p:cViewPr>
      <p:guideLst>
        <p:guide orient="horz" pos="2432"/>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4E8BD9B-2A2F-494A-A6AA-7B0C58709D3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8DBD5F-C6EC-485E-8ECE-A5152736C43A}"/>
              </a:ext>
            </a:extLst>
          </p:cNvPr>
          <p:cNvSpPr>
            <a:spLocks noGrp="1"/>
          </p:cNvSpPr>
          <p:nvPr>
            <p:ph type="dt" sz="half" idx="10"/>
          </p:nvPr>
        </p:nvSpPr>
        <p:spPr/>
        <p:txBody>
          <a:bodyPr/>
          <a:lstStyle/>
          <a:p>
            <a:fld id="{6EBB0E32-0304-4451-ADB8-C044457D5B85}" type="datetimeFigureOut">
              <a:rPr lang="en-US" smtClean="0"/>
              <a:t>5/17/2024</a:t>
            </a:fld>
            <a:endParaRPr lang="en-US"/>
          </a:p>
        </p:txBody>
      </p:sp>
      <p:sp>
        <p:nvSpPr>
          <p:cNvPr id="3" name="Footer Placeholder 2">
            <a:extLst>
              <a:ext uri="{FF2B5EF4-FFF2-40B4-BE49-F238E27FC236}">
                <a16:creationId xmlns:a16="http://schemas.microsoft.com/office/drawing/2014/main" id="{FB6C0BE6-E24A-4679-B786-AAB41ADCCD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FB9417-93D4-4C41-8E0E-1553E0B5D0CE}"/>
              </a:ext>
            </a:extLst>
          </p:cNvPr>
          <p:cNvSpPr>
            <a:spLocks noGrp="1"/>
          </p:cNvSpPr>
          <p:nvPr>
            <p:ph type="sldNum" sz="quarter" idx="12"/>
          </p:nvPr>
        </p:nvSpPr>
        <p:spPr/>
        <p:txBody>
          <a:bodyPr/>
          <a:lstStyle/>
          <a:p>
            <a:fld id="{DA64F31B-23FA-4075-AF7D-6228CFD12F03}" type="slidenum">
              <a:rPr lang="en-US" smtClean="0"/>
              <a:t>‹#›</a:t>
            </a:fld>
            <a:endParaRPr lang="en-US"/>
          </a:p>
        </p:txBody>
      </p:sp>
    </p:spTree>
    <p:extLst>
      <p:ext uri="{BB962C8B-B14F-4D97-AF65-F5344CB8AC3E}">
        <p14:creationId xmlns:p14="http://schemas.microsoft.com/office/powerpoint/2010/main" val="71068430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42100B-A111-4379-AEED-6341AC79673E}"/>
              </a:ext>
            </a:extLst>
          </p:cNvPr>
          <p:cNvSpPr>
            <a:spLocks noGrp="1"/>
          </p:cNvSpPr>
          <p:nvPr>
            <p:ph type="title"/>
          </p:nvPr>
        </p:nvSpPr>
        <p:spPr>
          <a:xfrm>
            <a:off x="838201"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9142F8-7540-4733-B343-07D1C3577378}"/>
              </a:ext>
            </a:extLst>
          </p:cNvPr>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5DAD19-89EC-4830-AED6-293680316A48}"/>
              </a:ext>
            </a:extLst>
          </p:cNvPr>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B0E32-0304-4451-ADB8-C044457D5B85}" type="datetimeFigureOut">
              <a:rPr lang="en-US" smtClean="0"/>
              <a:t>5/17/2024</a:t>
            </a:fld>
            <a:endParaRPr lang="en-US"/>
          </a:p>
        </p:txBody>
      </p:sp>
      <p:sp>
        <p:nvSpPr>
          <p:cNvPr id="5" name="Footer Placeholder 4">
            <a:extLst>
              <a:ext uri="{FF2B5EF4-FFF2-40B4-BE49-F238E27FC236}">
                <a16:creationId xmlns:a16="http://schemas.microsoft.com/office/drawing/2014/main" id="{15DC5E59-6466-4E0A-8317-7FF66CBF36AA}"/>
              </a:ext>
            </a:extLst>
          </p:cNvPr>
          <p:cNvSpPr>
            <a:spLocks noGrp="1"/>
          </p:cNvSpPr>
          <p:nvPr>
            <p:ph type="ftr" sz="quarter" idx="3"/>
          </p:nvPr>
        </p:nvSpPr>
        <p:spPr>
          <a:xfrm>
            <a:off x="4038601"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8CDD0A-74FF-4205-80A3-283831D0C09D}"/>
              </a:ext>
            </a:extLst>
          </p:cNvPr>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4F31B-23FA-4075-AF7D-6228CFD12F03}" type="slidenum">
              <a:rPr lang="en-US" smtClean="0"/>
              <a:t>‹#›</a:t>
            </a:fld>
            <a:endParaRPr lang="en-US"/>
          </a:p>
        </p:txBody>
      </p:sp>
    </p:spTree>
    <p:extLst>
      <p:ext uri="{BB962C8B-B14F-4D97-AF65-F5344CB8AC3E}">
        <p14:creationId xmlns:p14="http://schemas.microsoft.com/office/powerpoint/2010/main" val="1329132325"/>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rgbClr val="002060"/>
            </a:gs>
            <a:gs pos="44000">
              <a:schemeClr val="accent5">
                <a:lumMod val="40000"/>
                <a:lumOff val="60000"/>
              </a:schemeClr>
            </a:gs>
            <a:gs pos="74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2AD985-5B91-41D8-A976-7AF0A6920899}"/>
              </a:ext>
            </a:extLst>
          </p:cNvPr>
          <p:cNvSpPr txBox="1"/>
          <p:nvPr/>
        </p:nvSpPr>
        <p:spPr>
          <a:xfrm>
            <a:off x="914400" y="259561"/>
            <a:ext cx="10591800" cy="523220"/>
          </a:xfrm>
          <a:prstGeom prst="rect">
            <a:avLst/>
          </a:prstGeom>
          <a:noFill/>
        </p:spPr>
        <p:txBody>
          <a:bodyPr wrap="square" rtlCol="0">
            <a:spAutoFit/>
          </a:bodyPr>
          <a:lstStyle/>
          <a:p>
            <a:pPr algn="ctr"/>
            <a:r>
              <a:rPr lang="en-US" sz="2800" dirty="0">
                <a:solidFill>
                  <a:schemeClr val="bg1"/>
                </a:solidFill>
              </a:rPr>
              <a:t>Arc of DEI WORKSHOPPING: Forming the FOUNDATION of DEI WORK</a:t>
            </a:r>
          </a:p>
        </p:txBody>
      </p:sp>
      <p:sp>
        <p:nvSpPr>
          <p:cNvPr id="11" name="TextBox 10">
            <a:extLst>
              <a:ext uri="{FF2B5EF4-FFF2-40B4-BE49-F238E27FC236}">
                <a16:creationId xmlns:a16="http://schemas.microsoft.com/office/drawing/2014/main" id="{777D061C-D061-45E8-9D4D-96391B1E8AFE}"/>
              </a:ext>
            </a:extLst>
          </p:cNvPr>
          <p:cNvSpPr txBox="1"/>
          <p:nvPr/>
        </p:nvSpPr>
        <p:spPr>
          <a:xfrm>
            <a:off x="1600200" y="914400"/>
            <a:ext cx="10365606" cy="5578707"/>
          </a:xfrm>
          <a:prstGeom prst="rect">
            <a:avLst/>
          </a:prstGeom>
          <a:noFill/>
        </p:spPr>
        <p:txBody>
          <a:bodyPr wrap="square">
            <a:spAutoFit/>
          </a:bodyPr>
          <a:lstStyle/>
          <a:p>
            <a:pPr marL="0" marR="0">
              <a:lnSpc>
                <a:spcPct val="115000"/>
              </a:lnSpc>
              <a:spcBef>
                <a:spcPts val="0"/>
              </a:spcBef>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Point 1: </a:t>
            </a:r>
            <a:r>
              <a:rPr lang="en-US" sz="1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ESSENTIAL TOOLS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for DEI Work</a:t>
            </a:r>
            <a:endParaRPr lang="en-US" sz="1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Working AGREEMENTS (creating </a:t>
            </a:r>
            <a:r>
              <a:rPr lang="en-US" sz="1600" b="1" dirty="0">
                <a:latin typeface="Calibri" panose="020F0502020204030204" pitchFamily="34" charset="0"/>
                <a:ea typeface="Calibri" panose="020F0502020204030204" pitchFamily="34" charset="0"/>
                <a:cs typeface="Times New Roman" panose="02020603050405020304" pitchFamily="18" charset="0"/>
              </a:rPr>
              <a:t>b</a:t>
            </a:r>
            <a:r>
              <a:rPr lang="en-US" sz="1600" b="1" dirty="0">
                <a:effectLst/>
                <a:latin typeface="Calibri" panose="020F0502020204030204" pitchFamily="34" charset="0"/>
                <a:ea typeface="Calibri" panose="020F0502020204030204" pitchFamily="34" charset="0"/>
                <a:cs typeface="Times New Roman" panose="02020603050405020304" pitchFamily="18" charset="0"/>
              </a:rPr>
              <a:t>rave space/fundamental for </a:t>
            </a:r>
            <a:r>
              <a:rPr lang="en-US" sz="1600" b="1" dirty="0">
                <a:latin typeface="Calibri" panose="020F0502020204030204" pitchFamily="34" charset="0"/>
                <a:ea typeface="Calibri" panose="020F0502020204030204" pitchFamily="34" charset="0"/>
                <a:cs typeface="Times New Roman" panose="02020603050405020304" pitchFamily="18" charset="0"/>
              </a:rPr>
              <a:t>r</a:t>
            </a:r>
            <a:r>
              <a:rPr lang="en-US" sz="1600" b="1" dirty="0">
                <a:effectLst/>
                <a:latin typeface="Calibri" panose="020F0502020204030204" pitchFamily="34" charset="0"/>
                <a:ea typeface="Calibri" panose="020F0502020204030204" pitchFamily="34" charset="0"/>
                <a:cs typeface="Times New Roman" panose="02020603050405020304" pitchFamily="18" charset="0"/>
              </a:rPr>
              <a:t>esilience)</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CHECK-IN (establishing human </a:t>
            </a:r>
            <a:r>
              <a:rPr lang="en-US" sz="1600" b="1" dirty="0">
                <a:latin typeface="Calibri" panose="020F0502020204030204" pitchFamily="34" charset="0"/>
                <a:ea typeface="Calibri" panose="020F0502020204030204" pitchFamily="34" charset="0"/>
                <a:cs typeface="Times New Roman" panose="02020603050405020304" pitchFamily="18" charset="0"/>
              </a:rPr>
              <a:t>c</a:t>
            </a:r>
            <a:r>
              <a:rPr lang="en-US" sz="1600" b="1" dirty="0">
                <a:effectLst/>
                <a:latin typeface="Calibri" panose="020F0502020204030204" pitchFamily="34" charset="0"/>
                <a:ea typeface="Calibri" panose="020F0502020204030204" pitchFamily="34" charset="0"/>
                <a:cs typeface="Times New Roman" panose="02020603050405020304" pitchFamily="18" charset="0"/>
              </a:rPr>
              <a:t>onnection/</a:t>
            </a:r>
            <a:r>
              <a:rPr lang="en-US" sz="1600" b="1" dirty="0">
                <a:latin typeface="Calibri" panose="020F0502020204030204" pitchFamily="34" charset="0"/>
                <a:ea typeface="Calibri" panose="020F0502020204030204" pitchFamily="34" charset="0"/>
                <a:cs typeface="Times New Roman" panose="02020603050405020304" pitchFamily="18" charset="0"/>
              </a:rPr>
              <a:t>fu</a:t>
            </a:r>
            <a:r>
              <a:rPr lang="en-US" sz="1600" b="1" dirty="0">
                <a:effectLst/>
                <a:latin typeface="Calibri" panose="020F0502020204030204" pitchFamily="34" charset="0"/>
                <a:ea typeface="Calibri" panose="020F0502020204030204" pitchFamily="34" charset="0"/>
                <a:cs typeface="Times New Roman" panose="02020603050405020304" pitchFamily="18" charset="0"/>
              </a:rPr>
              <a:t>ndamental for resilience)</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Working DEFINITIONS (</a:t>
            </a:r>
            <a:r>
              <a:rPr lang="en-US" sz="1600" b="1" dirty="0">
                <a:latin typeface="Calibri" panose="020F0502020204030204" pitchFamily="34" charset="0"/>
                <a:ea typeface="Calibri" panose="020F0502020204030204" pitchFamily="34" charset="0"/>
                <a:cs typeface="Times New Roman" panose="02020603050405020304" pitchFamily="18" charset="0"/>
              </a:rPr>
              <a:t>co</a:t>
            </a:r>
            <a:r>
              <a:rPr lang="en-US" sz="1600" b="1" dirty="0">
                <a:effectLst/>
                <a:latin typeface="Calibri" panose="020F0502020204030204" pitchFamily="34" charset="0"/>
                <a:ea typeface="Calibri" panose="020F0502020204030204" pitchFamily="34" charset="0"/>
                <a:cs typeface="Times New Roman" panose="02020603050405020304" pitchFamily="18" charset="0"/>
              </a:rPr>
              <a:t>mmon: language/</a:t>
            </a:r>
            <a:r>
              <a:rPr lang="en-US" sz="1600" b="1" dirty="0">
                <a:latin typeface="Calibri" panose="020F0502020204030204" pitchFamily="34" charset="0"/>
                <a:ea typeface="Calibri" panose="020F0502020204030204" pitchFamily="34" charset="0"/>
                <a:cs typeface="Times New Roman" panose="02020603050405020304" pitchFamily="18" charset="0"/>
              </a:rPr>
              <a:t>k</a:t>
            </a:r>
            <a:r>
              <a:rPr lang="en-US" sz="1600" b="1" dirty="0">
                <a:effectLst/>
                <a:latin typeface="Calibri" panose="020F0502020204030204" pitchFamily="34" charset="0"/>
                <a:ea typeface="Calibri" panose="020F0502020204030204" pitchFamily="34" charset="0"/>
                <a:cs typeface="Times New Roman" panose="02020603050405020304" pitchFamily="18" charset="0"/>
              </a:rPr>
              <a:t>nowledge/</a:t>
            </a:r>
            <a:r>
              <a:rPr lang="en-US" sz="1600" b="1" dirty="0">
                <a:latin typeface="Calibri" panose="020F0502020204030204" pitchFamily="34" charset="0"/>
                <a:ea typeface="Calibri" panose="020F0502020204030204" pitchFamily="34" charset="0"/>
                <a:cs typeface="Times New Roman" panose="02020603050405020304" pitchFamily="18" charset="0"/>
              </a:rPr>
              <a:t>u</a:t>
            </a:r>
            <a:r>
              <a:rPr lang="en-US" sz="1600" b="1" dirty="0">
                <a:effectLst/>
                <a:latin typeface="Calibri" panose="020F0502020204030204" pitchFamily="34" charset="0"/>
                <a:ea typeface="Calibri" panose="020F0502020204030204" pitchFamily="34" charset="0"/>
                <a:cs typeface="Times New Roman" panose="02020603050405020304" pitchFamily="18" charset="0"/>
              </a:rPr>
              <a:t>nderstanding/starting place)</a:t>
            </a:r>
          </a:p>
          <a:p>
            <a:pPr marL="0" marR="0">
              <a:lnSpc>
                <a:spcPct val="115000"/>
              </a:lnSpc>
              <a:spcBef>
                <a:spcPts val="0"/>
              </a:spcBef>
            </a:pP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Point 2: </a:t>
            </a:r>
            <a:r>
              <a:rPr lang="en-US" sz="1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RESILIENCE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(individual &amp; group; </a:t>
            </a:r>
            <a:r>
              <a:rPr lang="en-US" sz="1600" b="1" dirty="0">
                <a:latin typeface="Calibri" panose="020F0502020204030204" pitchFamily="34" charset="0"/>
                <a:ea typeface="Calibri" panose="020F0502020204030204" pitchFamily="34" charset="0"/>
                <a:cs typeface="Times New Roman" panose="02020603050405020304" pitchFamily="18" charset="0"/>
              </a:rPr>
              <a:t>human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brain/neurology &amp; culture)</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CORE IDENTITY: deeply held; constructively immutable; </a:t>
            </a:r>
            <a:r>
              <a:rPr lang="en-US" sz="1600" b="1" dirty="0">
                <a:latin typeface="Calibri" panose="020F0502020204030204" pitchFamily="34" charset="0"/>
                <a:ea typeface="Calibri" panose="020F0502020204030204" pitchFamily="34" charset="0"/>
                <a:cs typeface="Times New Roman" panose="02020603050405020304" pitchFamily="18" charset="0"/>
              </a:rPr>
              <a:t>a</a:t>
            </a:r>
            <a:r>
              <a:rPr lang="en-US" sz="1600" b="1" dirty="0">
                <a:effectLst/>
                <a:latin typeface="Calibri" panose="020F0502020204030204" pitchFamily="34" charset="0"/>
                <a:ea typeface="Calibri" panose="020F0502020204030204" pitchFamily="34" charset="0"/>
                <a:cs typeface="Times New Roman" panose="02020603050405020304" pitchFamily="18" charset="0"/>
              </a:rPr>
              <a:t>nything that might touch </a:t>
            </a:r>
            <a:r>
              <a:rPr lang="en-US" sz="1600" b="1" dirty="0">
                <a:latin typeface="Calibri" panose="020F0502020204030204" pitchFamily="34" charset="0"/>
                <a:ea typeface="Calibri" panose="020F0502020204030204" pitchFamily="34" charset="0"/>
                <a:cs typeface="Times New Roman" panose="02020603050405020304" pitchFamily="18" charset="0"/>
              </a:rPr>
              <a:t>=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potential threat</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AFFINITY: lived experience; empathy; connection; joy; pleasure; implicit association/unconscious bias</a:t>
            </a:r>
          </a:p>
          <a:p>
            <a:pPr marL="285750" indent="-285750">
              <a:lnSpc>
                <a:spcPct val="115000"/>
              </a:lnSpc>
              <a:spcAft>
                <a:spcPts val="1000"/>
              </a:spcAft>
              <a:buFont typeface="Wingdings" panose="05000000000000000000" pitchFamily="2" charset="2"/>
              <a:buChar char="q"/>
            </a:pPr>
            <a:r>
              <a:rPr lang="en-US" sz="1600" b="1" dirty="0">
                <a:latin typeface="Calibri" panose="020F0502020204030204" pitchFamily="34" charset="0"/>
                <a:ea typeface="Calibri" panose="020F0502020204030204" pitchFamily="34" charset="0"/>
                <a:cs typeface="Times New Roman" panose="02020603050405020304" pitchFamily="18" charset="0"/>
              </a:rPr>
              <a:t>TRAUMA INFORMED: managing trauma, silhouettes - individual, generational;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destabilizing; avoiding pain</a:t>
            </a:r>
          </a:p>
          <a:p>
            <a:pPr marL="0" marR="0">
              <a:lnSpc>
                <a:spcPct val="115000"/>
              </a:lnSpc>
              <a:spcBef>
                <a:spcPts val="0"/>
              </a:spcBef>
            </a:pP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Point 3: </a:t>
            </a:r>
            <a:r>
              <a:rPr lang="en-US" sz="1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ELEMENTAL PRACTICE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(experiential education; growth – holding lessons learned – from failure &amp; success)</a:t>
            </a:r>
          </a:p>
          <a:p>
            <a:pPr marL="285750" marR="0" indent="-285750">
              <a:lnSpc>
                <a:spcPct val="115000"/>
              </a:lnSpc>
              <a:spcBef>
                <a:spcPts val="0"/>
              </a:spcBef>
              <a:spcAft>
                <a:spcPts val="1000"/>
              </a:spcAft>
              <a:buFont typeface="Wingdings" panose="05000000000000000000" pitchFamily="2" charset="2"/>
              <a:buChar char="q"/>
            </a:pPr>
            <a:r>
              <a:rPr lang="en-US" sz="1600" b="1" dirty="0">
                <a:latin typeface="Calibri" panose="020F0502020204030204" pitchFamily="34" charset="0"/>
                <a:ea typeface="Calibri" panose="020F0502020204030204" pitchFamily="34" charset="0"/>
                <a:cs typeface="Times New Roman" panose="02020603050405020304" pitchFamily="18" charset="0"/>
              </a:rPr>
              <a:t>REQUIRES WORK: individual,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group/organizational, &amp; eventually systemic; adapting from lessons learned</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EFFICIENT DISCOMFORT: candor; vulnerability; challenge; obstacle; opposition; tension; disturbance; conflict </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USE YOUR </a:t>
            </a:r>
            <a:r>
              <a:rPr lang="en-US" sz="1600" b="1" dirty="0">
                <a:latin typeface="Calibri" panose="020F0502020204030204" pitchFamily="34" charset="0"/>
                <a:ea typeface="Calibri" panose="020F0502020204030204" pitchFamily="34" charset="0"/>
                <a:cs typeface="Times New Roman" panose="02020603050405020304" pitchFamily="18" charset="0"/>
              </a:rPr>
              <a:t>RESOURCES (HUMAN/NATURAL):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lived experience; empathy; </a:t>
            </a:r>
            <a:r>
              <a:rPr lang="en-US" sz="1600" b="1" dirty="0">
                <a:latin typeface="Calibri" panose="020F0502020204030204" pitchFamily="34" charset="0"/>
                <a:ea typeface="Calibri" panose="020F0502020204030204" pitchFamily="34" charset="0"/>
                <a:cs typeface="Times New Roman" panose="02020603050405020304" pitchFamily="18" charset="0"/>
              </a:rPr>
              <a:t>kinship; leadership</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allyship; partnership; followership; interconnection; inner connection; trust; celebration</a:t>
            </a:r>
          </a:p>
        </p:txBody>
      </p:sp>
      <p:sp>
        <p:nvSpPr>
          <p:cNvPr id="7" name="Sun 6">
            <a:extLst>
              <a:ext uri="{FF2B5EF4-FFF2-40B4-BE49-F238E27FC236}">
                <a16:creationId xmlns:a16="http://schemas.microsoft.com/office/drawing/2014/main" id="{9C813B50-C8D0-4D69-AED9-E6F082B027B6}"/>
              </a:ext>
            </a:extLst>
          </p:cNvPr>
          <p:cNvSpPr/>
          <p:nvPr/>
        </p:nvSpPr>
        <p:spPr>
          <a:xfrm>
            <a:off x="1297988" y="965462"/>
            <a:ext cx="228600" cy="228600"/>
          </a:xfrm>
          <a:prstGeom prst="sun">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un 13">
            <a:extLst>
              <a:ext uri="{FF2B5EF4-FFF2-40B4-BE49-F238E27FC236}">
                <a16:creationId xmlns:a16="http://schemas.microsoft.com/office/drawing/2014/main" id="{3C3C2F18-50A3-4595-8C52-7056720AD018}"/>
              </a:ext>
            </a:extLst>
          </p:cNvPr>
          <p:cNvSpPr/>
          <p:nvPr/>
        </p:nvSpPr>
        <p:spPr>
          <a:xfrm>
            <a:off x="1296693" y="2743200"/>
            <a:ext cx="228600" cy="228600"/>
          </a:xfrm>
          <a:prstGeom prst="sun">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un 15">
            <a:extLst>
              <a:ext uri="{FF2B5EF4-FFF2-40B4-BE49-F238E27FC236}">
                <a16:creationId xmlns:a16="http://schemas.microsoft.com/office/drawing/2014/main" id="{97800599-04A1-414A-A00C-05801C1648C0}"/>
              </a:ext>
            </a:extLst>
          </p:cNvPr>
          <p:cNvSpPr/>
          <p:nvPr/>
        </p:nvSpPr>
        <p:spPr>
          <a:xfrm>
            <a:off x="1295400" y="4495800"/>
            <a:ext cx="228600" cy="228600"/>
          </a:xfrm>
          <a:prstGeom prst="sun">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61814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7272939-339B-477C-9A71-97F2F1BE094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69" t="7778" r="3909" b="12156"/>
          <a:stretch/>
        </p:blipFill>
        <p:spPr>
          <a:xfrm rot="-60000">
            <a:off x="2819400" y="457200"/>
            <a:ext cx="5605637" cy="6126480"/>
          </a:xfrm>
          <a:prstGeom prst="rect">
            <a:avLst/>
          </a:prstGeom>
          <a:effectLst>
            <a:softEdge rad="127000"/>
          </a:effectLst>
          <a:scene3d>
            <a:camera prst="orthographicFront">
              <a:rot lat="0" lon="0" rev="21594000"/>
            </a:camera>
            <a:lightRig rig="threePt" dir="t"/>
          </a:scene3d>
        </p:spPr>
      </p:pic>
    </p:spTree>
    <p:extLst>
      <p:ext uri="{BB962C8B-B14F-4D97-AF65-F5344CB8AC3E}">
        <p14:creationId xmlns:p14="http://schemas.microsoft.com/office/powerpoint/2010/main" val="23054067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rgbClr val="002060"/>
            </a:gs>
            <a:gs pos="44000">
              <a:schemeClr val="accent5">
                <a:lumMod val="40000"/>
                <a:lumOff val="60000"/>
              </a:schemeClr>
            </a:gs>
            <a:gs pos="74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4" name="Picture 2" descr="6 Domains of Resilience">
            <a:extLst>
              <a:ext uri="{FF2B5EF4-FFF2-40B4-BE49-F238E27FC236}">
                <a16:creationId xmlns:a16="http://schemas.microsoft.com/office/drawing/2014/main" id="{4757F953-387B-45AF-A189-E25F2EAB17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0" y="895350"/>
            <a:ext cx="9525000" cy="506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8299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rgbClr val="2E359E"/>
            </a:gs>
            <a:gs pos="44000">
              <a:schemeClr val="accent5">
                <a:lumMod val="40000"/>
                <a:lumOff val="60000"/>
              </a:schemeClr>
            </a:gs>
            <a:gs pos="73000">
              <a:schemeClr val="accent1">
                <a:lumMod val="45000"/>
                <a:lumOff val="55000"/>
              </a:schemeClr>
            </a:gs>
            <a:gs pos="97000">
              <a:srgbClr val="254A9B"/>
            </a:gs>
          </a:gsLst>
          <a:lin ang="5400000" scaled="1"/>
          <a:tileRect/>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2AD985-5B91-41D8-A976-7AF0A6920899}"/>
              </a:ext>
            </a:extLst>
          </p:cNvPr>
          <p:cNvSpPr txBox="1"/>
          <p:nvPr/>
        </p:nvSpPr>
        <p:spPr>
          <a:xfrm>
            <a:off x="914400" y="314980"/>
            <a:ext cx="10591800" cy="523220"/>
          </a:xfrm>
          <a:prstGeom prst="rect">
            <a:avLst/>
          </a:prstGeom>
          <a:noFill/>
        </p:spPr>
        <p:txBody>
          <a:bodyPr wrap="square" rtlCol="0">
            <a:spAutoFit/>
          </a:bodyPr>
          <a:lstStyle/>
          <a:p>
            <a:pPr algn="ctr"/>
            <a:r>
              <a:rPr lang="en-US" sz="2800" dirty="0">
                <a:solidFill>
                  <a:schemeClr val="bg1"/>
                </a:solidFill>
              </a:rPr>
              <a:t>WORKING AGREEMENTS [PRACTITIONERS CIRCLE SAMPLE]</a:t>
            </a:r>
          </a:p>
        </p:txBody>
      </p:sp>
      <p:sp>
        <p:nvSpPr>
          <p:cNvPr id="11" name="TextBox 10">
            <a:extLst>
              <a:ext uri="{FF2B5EF4-FFF2-40B4-BE49-F238E27FC236}">
                <a16:creationId xmlns:a16="http://schemas.microsoft.com/office/drawing/2014/main" id="{777D061C-D061-45E8-9D4D-96391B1E8AFE}"/>
              </a:ext>
            </a:extLst>
          </p:cNvPr>
          <p:cNvSpPr txBox="1"/>
          <p:nvPr/>
        </p:nvSpPr>
        <p:spPr>
          <a:xfrm>
            <a:off x="533400" y="979804"/>
            <a:ext cx="11206394" cy="5344796"/>
          </a:xfrm>
          <a:prstGeom prst="rect">
            <a:avLst/>
          </a:prstGeom>
          <a:noFill/>
        </p:spPr>
        <p:txBody>
          <a:bodyPr wrap="square">
            <a:spAutoFit/>
          </a:bodyPr>
          <a:lstStyle/>
          <a:p>
            <a:pPr marL="0" marR="0">
              <a:lnSpc>
                <a:spcPct val="115000"/>
              </a:lnSpc>
              <a:spcBef>
                <a:spcPts val="0"/>
              </a:spcBef>
              <a:spcAft>
                <a:spcPts val="1000"/>
              </a:spcAft>
            </a:pPr>
            <a:r>
              <a:rPr lang="en-US"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To create and sustain </a:t>
            </a:r>
            <a:r>
              <a:rPr lang="en-US" sz="2000" b="1"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brave space </a:t>
            </a:r>
            <a:r>
              <a:rPr lang="en-US"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for all of us to freely question anything and bring our utmost candor as we explore our lived experiences with diversity, equity, and inclusion, we call ourselves into this practice circle, at a waypoint in our learning journey, and here we share our working agreements:</a:t>
            </a:r>
          </a:p>
          <a:p>
            <a:pPr marL="342900" marR="0" indent="-342900" algn="ctr">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Enter fully present; listen actively; speak for yourself.</a:t>
            </a:r>
          </a:p>
          <a:p>
            <a:pPr marL="342900" marR="0" indent="-342900" algn="ctr">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Honor passion and compassion.</a:t>
            </a:r>
          </a:p>
          <a:p>
            <a:pPr marL="342900" marR="0" indent="-342900" algn="ctr">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Whatever way communicated, language used, we support positive intent, tend to impact.</a:t>
            </a:r>
          </a:p>
          <a:p>
            <a:pPr marL="342900" marR="0" indent="-342900" algn="ctr">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Explore </a:t>
            </a:r>
            <a:r>
              <a:rPr lang="en-US" sz="2000" b="1" dirty="0" err="1">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difference,</a:t>
            </a: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 conflict, tension, mistake, error, failure, imperfection,                                         discomfort &amp; success, as sources of learning and growth.</a:t>
            </a:r>
          </a:p>
          <a:p>
            <a:pPr marL="342900" marR="0" indent="-342900" algn="ctr">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Care for yourself yet commit to ego check.</a:t>
            </a:r>
          </a:p>
          <a:p>
            <a:pPr marL="342900" marR="0" indent="-342900" algn="ctr">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Anyone may call a pause or pull the emergency brake.</a:t>
            </a:r>
          </a:p>
          <a:p>
            <a:pPr marL="342900" marR="0" indent="-342900" algn="ctr">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Celebrate and savor commonalities and differences.</a:t>
            </a:r>
          </a:p>
          <a:p>
            <a:pPr marL="342900" marR="0" indent="-342900" algn="ctr">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Stories stay, learnings go.</a:t>
            </a:r>
          </a:p>
        </p:txBody>
      </p:sp>
    </p:spTree>
    <p:extLst>
      <p:ext uri="{BB962C8B-B14F-4D97-AF65-F5344CB8AC3E}">
        <p14:creationId xmlns:p14="http://schemas.microsoft.com/office/powerpoint/2010/main" val="13004061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rgbClr val="002060"/>
            </a:gs>
            <a:gs pos="44000">
              <a:schemeClr val="accent5">
                <a:lumMod val="40000"/>
                <a:lumOff val="60000"/>
              </a:schemeClr>
            </a:gs>
            <a:gs pos="74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2AD985-5B91-41D8-A976-7AF0A6920899}"/>
              </a:ext>
            </a:extLst>
          </p:cNvPr>
          <p:cNvSpPr txBox="1"/>
          <p:nvPr/>
        </p:nvSpPr>
        <p:spPr>
          <a:xfrm>
            <a:off x="914400" y="259561"/>
            <a:ext cx="10591800" cy="523220"/>
          </a:xfrm>
          <a:prstGeom prst="rect">
            <a:avLst/>
          </a:prstGeom>
          <a:noFill/>
        </p:spPr>
        <p:txBody>
          <a:bodyPr wrap="square" rtlCol="0">
            <a:spAutoFit/>
          </a:bodyPr>
          <a:lstStyle/>
          <a:p>
            <a:pPr algn="ctr"/>
            <a:r>
              <a:rPr lang="en-US" sz="2800" dirty="0">
                <a:solidFill>
                  <a:schemeClr val="bg1"/>
                </a:solidFill>
              </a:rPr>
              <a:t>Arc of DEI WORKSHOPPING: Forming the FOUNDATION of DEI WORK</a:t>
            </a:r>
          </a:p>
        </p:txBody>
      </p:sp>
      <p:sp>
        <p:nvSpPr>
          <p:cNvPr id="11" name="TextBox 10">
            <a:extLst>
              <a:ext uri="{FF2B5EF4-FFF2-40B4-BE49-F238E27FC236}">
                <a16:creationId xmlns:a16="http://schemas.microsoft.com/office/drawing/2014/main" id="{777D061C-D061-45E8-9D4D-96391B1E8AFE}"/>
              </a:ext>
            </a:extLst>
          </p:cNvPr>
          <p:cNvSpPr txBox="1"/>
          <p:nvPr/>
        </p:nvSpPr>
        <p:spPr>
          <a:xfrm>
            <a:off x="1600200" y="914400"/>
            <a:ext cx="10365606" cy="5578707"/>
          </a:xfrm>
          <a:prstGeom prst="rect">
            <a:avLst/>
          </a:prstGeom>
          <a:noFill/>
        </p:spPr>
        <p:txBody>
          <a:bodyPr wrap="square">
            <a:spAutoFit/>
          </a:bodyPr>
          <a:lstStyle/>
          <a:p>
            <a:pPr marL="0" marR="0">
              <a:lnSpc>
                <a:spcPct val="115000"/>
              </a:lnSpc>
              <a:spcBef>
                <a:spcPts val="0"/>
              </a:spcBef>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Point 1: </a:t>
            </a:r>
            <a:r>
              <a:rPr lang="en-US" sz="1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ESSENTIAL TOOLS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for DEI Work</a:t>
            </a:r>
            <a:endParaRPr lang="en-US" sz="1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Working AGREEMENTS (creating </a:t>
            </a:r>
            <a:r>
              <a:rPr lang="en-US" sz="1600" b="1" dirty="0">
                <a:latin typeface="Calibri" panose="020F0502020204030204" pitchFamily="34" charset="0"/>
                <a:ea typeface="Calibri" panose="020F0502020204030204" pitchFamily="34" charset="0"/>
                <a:cs typeface="Times New Roman" panose="02020603050405020304" pitchFamily="18" charset="0"/>
              </a:rPr>
              <a:t>b</a:t>
            </a:r>
            <a:r>
              <a:rPr lang="en-US" sz="1600" b="1" dirty="0">
                <a:effectLst/>
                <a:latin typeface="Calibri" panose="020F0502020204030204" pitchFamily="34" charset="0"/>
                <a:ea typeface="Calibri" panose="020F0502020204030204" pitchFamily="34" charset="0"/>
                <a:cs typeface="Times New Roman" panose="02020603050405020304" pitchFamily="18" charset="0"/>
              </a:rPr>
              <a:t>rave space/fundamental for </a:t>
            </a:r>
            <a:r>
              <a:rPr lang="en-US" sz="1600" b="1" dirty="0">
                <a:latin typeface="Calibri" panose="020F0502020204030204" pitchFamily="34" charset="0"/>
                <a:ea typeface="Calibri" panose="020F0502020204030204" pitchFamily="34" charset="0"/>
                <a:cs typeface="Times New Roman" panose="02020603050405020304" pitchFamily="18" charset="0"/>
              </a:rPr>
              <a:t>r</a:t>
            </a:r>
            <a:r>
              <a:rPr lang="en-US" sz="1600" b="1" dirty="0">
                <a:effectLst/>
                <a:latin typeface="Calibri" panose="020F0502020204030204" pitchFamily="34" charset="0"/>
                <a:ea typeface="Calibri" panose="020F0502020204030204" pitchFamily="34" charset="0"/>
                <a:cs typeface="Times New Roman" panose="02020603050405020304" pitchFamily="18" charset="0"/>
              </a:rPr>
              <a:t>esilience)</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CHECK-IN (establishing human </a:t>
            </a:r>
            <a:r>
              <a:rPr lang="en-US" sz="1600" b="1" dirty="0">
                <a:latin typeface="Calibri" panose="020F0502020204030204" pitchFamily="34" charset="0"/>
                <a:ea typeface="Calibri" panose="020F0502020204030204" pitchFamily="34" charset="0"/>
                <a:cs typeface="Times New Roman" panose="02020603050405020304" pitchFamily="18" charset="0"/>
              </a:rPr>
              <a:t>c</a:t>
            </a:r>
            <a:r>
              <a:rPr lang="en-US" sz="1600" b="1" dirty="0">
                <a:effectLst/>
                <a:latin typeface="Calibri" panose="020F0502020204030204" pitchFamily="34" charset="0"/>
                <a:ea typeface="Calibri" panose="020F0502020204030204" pitchFamily="34" charset="0"/>
                <a:cs typeface="Times New Roman" panose="02020603050405020304" pitchFamily="18" charset="0"/>
              </a:rPr>
              <a:t>onnection/</a:t>
            </a:r>
            <a:r>
              <a:rPr lang="en-US" sz="1600" b="1" dirty="0">
                <a:latin typeface="Calibri" panose="020F0502020204030204" pitchFamily="34" charset="0"/>
                <a:ea typeface="Calibri" panose="020F0502020204030204" pitchFamily="34" charset="0"/>
                <a:cs typeface="Times New Roman" panose="02020603050405020304" pitchFamily="18" charset="0"/>
              </a:rPr>
              <a:t>fu</a:t>
            </a:r>
            <a:r>
              <a:rPr lang="en-US" sz="1600" b="1" dirty="0">
                <a:effectLst/>
                <a:latin typeface="Calibri" panose="020F0502020204030204" pitchFamily="34" charset="0"/>
                <a:ea typeface="Calibri" panose="020F0502020204030204" pitchFamily="34" charset="0"/>
                <a:cs typeface="Times New Roman" panose="02020603050405020304" pitchFamily="18" charset="0"/>
              </a:rPr>
              <a:t>ndamental for resilience)</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Working DEFINITIONS (</a:t>
            </a:r>
            <a:r>
              <a:rPr lang="en-US" sz="1600" b="1" dirty="0">
                <a:latin typeface="Calibri" panose="020F0502020204030204" pitchFamily="34" charset="0"/>
                <a:ea typeface="Calibri" panose="020F0502020204030204" pitchFamily="34" charset="0"/>
                <a:cs typeface="Times New Roman" panose="02020603050405020304" pitchFamily="18" charset="0"/>
              </a:rPr>
              <a:t>co</a:t>
            </a:r>
            <a:r>
              <a:rPr lang="en-US" sz="1600" b="1" dirty="0">
                <a:effectLst/>
                <a:latin typeface="Calibri" panose="020F0502020204030204" pitchFamily="34" charset="0"/>
                <a:ea typeface="Calibri" panose="020F0502020204030204" pitchFamily="34" charset="0"/>
                <a:cs typeface="Times New Roman" panose="02020603050405020304" pitchFamily="18" charset="0"/>
              </a:rPr>
              <a:t>mmon: language/</a:t>
            </a:r>
            <a:r>
              <a:rPr lang="en-US" sz="1600" b="1" dirty="0">
                <a:latin typeface="Calibri" panose="020F0502020204030204" pitchFamily="34" charset="0"/>
                <a:ea typeface="Calibri" panose="020F0502020204030204" pitchFamily="34" charset="0"/>
                <a:cs typeface="Times New Roman" panose="02020603050405020304" pitchFamily="18" charset="0"/>
              </a:rPr>
              <a:t>k</a:t>
            </a:r>
            <a:r>
              <a:rPr lang="en-US" sz="1600" b="1" dirty="0">
                <a:effectLst/>
                <a:latin typeface="Calibri" panose="020F0502020204030204" pitchFamily="34" charset="0"/>
                <a:ea typeface="Calibri" panose="020F0502020204030204" pitchFamily="34" charset="0"/>
                <a:cs typeface="Times New Roman" panose="02020603050405020304" pitchFamily="18" charset="0"/>
              </a:rPr>
              <a:t>nowledge/</a:t>
            </a:r>
            <a:r>
              <a:rPr lang="en-US" sz="1600" b="1" dirty="0">
                <a:latin typeface="Calibri" panose="020F0502020204030204" pitchFamily="34" charset="0"/>
                <a:ea typeface="Calibri" panose="020F0502020204030204" pitchFamily="34" charset="0"/>
                <a:cs typeface="Times New Roman" panose="02020603050405020304" pitchFamily="18" charset="0"/>
              </a:rPr>
              <a:t>u</a:t>
            </a:r>
            <a:r>
              <a:rPr lang="en-US" sz="1600" b="1" dirty="0">
                <a:effectLst/>
                <a:latin typeface="Calibri" panose="020F0502020204030204" pitchFamily="34" charset="0"/>
                <a:ea typeface="Calibri" panose="020F0502020204030204" pitchFamily="34" charset="0"/>
                <a:cs typeface="Times New Roman" panose="02020603050405020304" pitchFamily="18" charset="0"/>
              </a:rPr>
              <a:t>nderstanding/starting place)</a:t>
            </a:r>
          </a:p>
          <a:p>
            <a:pPr marL="0" marR="0">
              <a:lnSpc>
                <a:spcPct val="115000"/>
              </a:lnSpc>
              <a:spcBef>
                <a:spcPts val="0"/>
              </a:spcBef>
            </a:pP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Point 2: </a:t>
            </a:r>
            <a:r>
              <a:rPr lang="en-US" sz="1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RESILIENCE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(individual &amp; group; </a:t>
            </a:r>
            <a:r>
              <a:rPr lang="en-US" sz="1600" b="1" dirty="0">
                <a:latin typeface="Calibri" panose="020F0502020204030204" pitchFamily="34" charset="0"/>
                <a:ea typeface="Calibri" panose="020F0502020204030204" pitchFamily="34" charset="0"/>
                <a:cs typeface="Times New Roman" panose="02020603050405020304" pitchFamily="18" charset="0"/>
              </a:rPr>
              <a:t>human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brain/neurology &amp; culture)</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CORE IDENTITY: deeply held; constructively immutable; </a:t>
            </a:r>
            <a:r>
              <a:rPr lang="en-US" sz="1600" b="1" dirty="0">
                <a:latin typeface="Calibri" panose="020F0502020204030204" pitchFamily="34" charset="0"/>
                <a:ea typeface="Calibri" panose="020F0502020204030204" pitchFamily="34" charset="0"/>
                <a:cs typeface="Times New Roman" panose="02020603050405020304" pitchFamily="18" charset="0"/>
              </a:rPr>
              <a:t>a</a:t>
            </a:r>
            <a:r>
              <a:rPr lang="en-US" sz="1600" b="1" dirty="0">
                <a:effectLst/>
                <a:latin typeface="Calibri" panose="020F0502020204030204" pitchFamily="34" charset="0"/>
                <a:ea typeface="Calibri" panose="020F0502020204030204" pitchFamily="34" charset="0"/>
                <a:cs typeface="Times New Roman" panose="02020603050405020304" pitchFamily="18" charset="0"/>
              </a:rPr>
              <a:t>nything that might touch </a:t>
            </a:r>
            <a:r>
              <a:rPr lang="en-US" sz="1600" b="1" dirty="0">
                <a:latin typeface="Calibri" panose="020F0502020204030204" pitchFamily="34" charset="0"/>
                <a:ea typeface="Calibri" panose="020F0502020204030204" pitchFamily="34" charset="0"/>
                <a:cs typeface="Times New Roman" panose="02020603050405020304" pitchFamily="18" charset="0"/>
              </a:rPr>
              <a:t>=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potential threat</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AFFINITY: lived experience; empathy; connection; joy; pleasure; implicit association/unconscious bias</a:t>
            </a:r>
          </a:p>
          <a:p>
            <a:pPr marL="285750" indent="-285750">
              <a:lnSpc>
                <a:spcPct val="115000"/>
              </a:lnSpc>
              <a:spcAft>
                <a:spcPts val="1000"/>
              </a:spcAft>
              <a:buFont typeface="Wingdings" panose="05000000000000000000" pitchFamily="2" charset="2"/>
              <a:buChar char="q"/>
            </a:pPr>
            <a:r>
              <a:rPr lang="en-US" sz="1600" b="1" dirty="0">
                <a:latin typeface="Calibri" panose="020F0502020204030204" pitchFamily="34" charset="0"/>
                <a:ea typeface="Calibri" panose="020F0502020204030204" pitchFamily="34" charset="0"/>
                <a:cs typeface="Times New Roman" panose="02020603050405020304" pitchFamily="18" charset="0"/>
              </a:rPr>
              <a:t>TRAUMA INFORMED: managing trauma, silhouettes - individual, generational;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destabilizing; avoiding pain</a:t>
            </a:r>
          </a:p>
          <a:p>
            <a:pPr marL="0" marR="0">
              <a:lnSpc>
                <a:spcPct val="115000"/>
              </a:lnSpc>
              <a:spcBef>
                <a:spcPts val="0"/>
              </a:spcBef>
            </a:pP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Point 3: </a:t>
            </a:r>
            <a:r>
              <a:rPr lang="en-US" sz="1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ELEMENTAL PRACTICE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(experiential education; growth – holding lessons learned – from failure &amp; success)</a:t>
            </a:r>
          </a:p>
          <a:p>
            <a:pPr marL="285750" marR="0" indent="-285750">
              <a:lnSpc>
                <a:spcPct val="115000"/>
              </a:lnSpc>
              <a:spcBef>
                <a:spcPts val="0"/>
              </a:spcBef>
              <a:spcAft>
                <a:spcPts val="1000"/>
              </a:spcAft>
              <a:buFont typeface="Wingdings" panose="05000000000000000000" pitchFamily="2" charset="2"/>
              <a:buChar char="q"/>
            </a:pPr>
            <a:r>
              <a:rPr lang="en-US" sz="1600" b="1" dirty="0">
                <a:latin typeface="Calibri" panose="020F0502020204030204" pitchFamily="34" charset="0"/>
                <a:ea typeface="Calibri" panose="020F0502020204030204" pitchFamily="34" charset="0"/>
                <a:cs typeface="Times New Roman" panose="02020603050405020304" pitchFamily="18" charset="0"/>
              </a:rPr>
              <a:t>REQUIRES WORK: individual,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group/organizational, &amp; eventually systemic; adapting from lessons learned</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EFFICIENT DISCOMFORT: candor; vulnerability; challenge; obstacle; opposition; tension; disturbance; conflict </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USE YOUR </a:t>
            </a:r>
            <a:r>
              <a:rPr lang="en-US" sz="1600" b="1" dirty="0">
                <a:latin typeface="Calibri" panose="020F0502020204030204" pitchFamily="34" charset="0"/>
                <a:ea typeface="Calibri" panose="020F0502020204030204" pitchFamily="34" charset="0"/>
                <a:cs typeface="Times New Roman" panose="02020603050405020304" pitchFamily="18" charset="0"/>
              </a:rPr>
              <a:t>RESOURCES (HUMAN/NATURAL):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lived experience; empathy; </a:t>
            </a:r>
            <a:r>
              <a:rPr lang="en-US" sz="1600" b="1" dirty="0">
                <a:latin typeface="Calibri" panose="020F0502020204030204" pitchFamily="34" charset="0"/>
                <a:ea typeface="Calibri" panose="020F0502020204030204" pitchFamily="34" charset="0"/>
                <a:cs typeface="Times New Roman" panose="02020603050405020304" pitchFamily="18" charset="0"/>
              </a:rPr>
              <a:t>kinship; leadership</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allyship; partnership; followership; interconnection; inner connection; trust; celebration</a:t>
            </a:r>
          </a:p>
        </p:txBody>
      </p:sp>
      <p:sp>
        <p:nvSpPr>
          <p:cNvPr id="7" name="Sun 6">
            <a:extLst>
              <a:ext uri="{FF2B5EF4-FFF2-40B4-BE49-F238E27FC236}">
                <a16:creationId xmlns:a16="http://schemas.microsoft.com/office/drawing/2014/main" id="{9C813B50-C8D0-4D69-AED9-E6F082B027B6}"/>
              </a:ext>
            </a:extLst>
          </p:cNvPr>
          <p:cNvSpPr/>
          <p:nvPr/>
        </p:nvSpPr>
        <p:spPr>
          <a:xfrm>
            <a:off x="1297988" y="965462"/>
            <a:ext cx="228600" cy="228600"/>
          </a:xfrm>
          <a:prstGeom prst="sun">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un 13">
            <a:extLst>
              <a:ext uri="{FF2B5EF4-FFF2-40B4-BE49-F238E27FC236}">
                <a16:creationId xmlns:a16="http://schemas.microsoft.com/office/drawing/2014/main" id="{3C3C2F18-50A3-4595-8C52-7056720AD018}"/>
              </a:ext>
            </a:extLst>
          </p:cNvPr>
          <p:cNvSpPr/>
          <p:nvPr/>
        </p:nvSpPr>
        <p:spPr>
          <a:xfrm>
            <a:off x="1296693" y="2743200"/>
            <a:ext cx="228600" cy="228600"/>
          </a:xfrm>
          <a:prstGeom prst="sun">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un 15">
            <a:extLst>
              <a:ext uri="{FF2B5EF4-FFF2-40B4-BE49-F238E27FC236}">
                <a16:creationId xmlns:a16="http://schemas.microsoft.com/office/drawing/2014/main" id="{97800599-04A1-414A-A00C-05801C1648C0}"/>
              </a:ext>
            </a:extLst>
          </p:cNvPr>
          <p:cNvSpPr/>
          <p:nvPr/>
        </p:nvSpPr>
        <p:spPr>
          <a:xfrm>
            <a:off x="1295400" y="4495800"/>
            <a:ext cx="228600" cy="228600"/>
          </a:xfrm>
          <a:prstGeom prst="sun">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5179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rgbClr val="002060"/>
            </a:gs>
            <a:gs pos="44000">
              <a:schemeClr val="accent5">
                <a:lumMod val="40000"/>
                <a:lumOff val="60000"/>
              </a:schemeClr>
            </a:gs>
            <a:gs pos="74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3095AD0-A70E-4788-9C6B-04B7402BF4C9}"/>
              </a:ext>
            </a:extLst>
          </p:cNvPr>
          <p:cNvSpPr/>
          <p:nvPr/>
        </p:nvSpPr>
        <p:spPr>
          <a:xfrm>
            <a:off x="152400" y="1524000"/>
            <a:ext cx="11734800" cy="2585323"/>
          </a:xfrm>
          <a:prstGeom prst="rect">
            <a:avLst/>
          </a:prstGeom>
        </p:spPr>
        <p:txBody>
          <a:bodyPr wrap="square">
            <a:spAutoFit/>
          </a:bodyPr>
          <a:lstStyle/>
          <a:p>
            <a:pPr algn="ctr" fontAlgn="base"/>
            <a:r>
              <a:rPr lang="en-US" dirty="0">
                <a:solidFill>
                  <a:srgbClr val="FFFF00"/>
                </a:solidFill>
                <a:latin typeface="Georgia" panose="02040502050405020303" pitchFamily="18" charset="0"/>
              </a:rPr>
              <a:t>      </a:t>
            </a:r>
            <a:r>
              <a:rPr lang="en-US" b="1" dirty="0">
                <a:latin typeface="Georgia" panose="02040502050405020303" pitchFamily="18" charset="0"/>
              </a:rPr>
              <a:t>Threshold</a:t>
            </a:r>
            <a:r>
              <a:rPr lang="en-US" dirty="0">
                <a:latin typeface="Georgia" panose="02040502050405020303" pitchFamily="18" charset="0"/>
              </a:rPr>
              <a:t>: acknowledgement of meanings operating in discourse between folks, in any combo, in community</a:t>
            </a:r>
          </a:p>
          <a:p>
            <a:pPr algn="ctr" fontAlgn="base"/>
            <a:endParaRPr lang="en-US" dirty="0">
              <a:latin typeface="Georgia" panose="02040502050405020303" pitchFamily="18" charset="0"/>
            </a:endParaRPr>
          </a:p>
          <a:p>
            <a:pPr algn="ctr" fontAlgn="base"/>
            <a:r>
              <a:rPr lang="en-US" dirty="0">
                <a:latin typeface="Georgia" panose="02040502050405020303" pitchFamily="18" charset="0"/>
              </a:rPr>
              <a:t>      </a:t>
            </a:r>
            <a:r>
              <a:rPr lang="en-US" b="1" dirty="0">
                <a:latin typeface="Georgia" panose="02040502050405020303" pitchFamily="18" charset="0"/>
              </a:rPr>
              <a:t>Threshold</a:t>
            </a:r>
            <a:r>
              <a:rPr lang="en-US" dirty="0">
                <a:latin typeface="Georgia" panose="02040502050405020303" pitchFamily="18" charset="0"/>
              </a:rPr>
              <a:t>: understanding of meanings operating in discourse between folks, in any combo, in community</a:t>
            </a:r>
          </a:p>
          <a:p>
            <a:pPr algn="ctr" fontAlgn="base"/>
            <a:r>
              <a:rPr lang="en-US" dirty="0">
                <a:latin typeface="Georgia" panose="02040502050405020303" pitchFamily="18" charset="0"/>
              </a:rPr>
              <a:t>      </a:t>
            </a:r>
          </a:p>
          <a:p>
            <a:pPr algn="ctr" fontAlgn="base"/>
            <a:r>
              <a:rPr lang="en-US" dirty="0">
                <a:latin typeface="Georgia" panose="02040502050405020303" pitchFamily="18" charset="0"/>
              </a:rPr>
              <a:t>      </a:t>
            </a:r>
            <a:r>
              <a:rPr lang="en-US" b="1" dirty="0">
                <a:latin typeface="Georgia" panose="02040502050405020303" pitchFamily="18" charset="0"/>
              </a:rPr>
              <a:t>Threshold</a:t>
            </a:r>
            <a:r>
              <a:rPr lang="en-US" dirty="0">
                <a:latin typeface="Georgia" panose="02040502050405020303" pitchFamily="18" charset="0"/>
              </a:rPr>
              <a:t>: agreement with common elements; elements that vary are understood by all</a:t>
            </a:r>
          </a:p>
          <a:p>
            <a:pPr algn="ctr" fontAlgn="base"/>
            <a:endParaRPr lang="en-US" dirty="0">
              <a:latin typeface="Georgia" panose="02040502050405020303" pitchFamily="18" charset="0"/>
            </a:endParaRPr>
          </a:p>
          <a:p>
            <a:pPr algn="ctr" fontAlgn="base"/>
            <a:r>
              <a:rPr lang="en-US" dirty="0">
                <a:latin typeface="Georgia" panose="02040502050405020303" pitchFamily="18" charset="0"/>
              </a:rPr>
              <a:t>      </a:t>
            </a:r>
            <a:r>
              <a:rPr lang="en-US" b="1" dirty="0">
                <a:latin typeface="Georgia" panose="02040502050405020303" pitchFamily="18" charset="0"/>
              </a:rPr>
              <a:t>Threshold</a:t>
            </a:r>
            <a:r>
              <a:rPr lang="en-US" dirty="0">
                <a:latin typeface="Georgia" panose="02040502050405020303" pitchFamily="18" charset="0"/>
              </a:rPr>
              <a:t>: consensus agreement on sprawling, multi-faceted definition</a:t>
            </a:r>
          </a:p>
          <a:p>
            <a:pPr algn="ctr" fontAlgn="base"/>
            <a:endParaRPr lang="en-US" dirty="0">
              <a:latin typeface="Georgia" panose="02040502050405020303" pitchFamily="18" charset="0"/>
            </a:endParaRPr>
          </a:p>
          <a:p>
            <a:pPr algn="ctr" fontAlgn="base"/>
            <a:r>
              <a:rPr lang="en-US" dirty="0">
                <a:latin typeface="Georgia" panose="02040502050405020303" pitchFamily="18" charset="0"/>
              </a:rPr>
              <a:t>      </a:t>
            </a:r>
            <a:r>
              <a:rPr lang="en-US" b="1" dirty="0">
                <a:latin typeface="Georgia" panose="02040502050405020303" pitchFamily="18" charset="0"/>
              </a:rPr>
              <a:t>Threshold</a:t>
            </a:r>
            <a:r>
              <a:rPr lang="en-US" dirty="0">
                <a:latin typeface="Georgia" panose="02040502050405020303" pitchFamily="18" charset="0"/>
              </a:rPr>
              <a:t>: consensus on concise singular definition</a:t>
            </a:r>
            <a:r>
              <a:rPr lang="en-US" dirty="0"/>
              <a:t> </a:t>
            </a:r>
          </a:p>
        </p:txBody>
      </p:sp>
      <p:sp>
        <p:nvSpPr>
          <p:cNvPr id="9" name="TextBox 8">
            <a:extLst>
              <a:ext uri="{FF2B5EF4-FFF2-40B4-BE49-F238E27FC236}">
                <a16:creationId xmlns:a16="http://schemas.microsoft.com/office/drawing/2014/main" id="{FECFD8CA-217E-4B65-B4BF-CCEA2E4924C6}"/>
              </a:ext>
            </a:extLst>
          </p:cNvPr>
          <p:cNvSpPr txBox="1"/>
          <p:nvPr/>
        </p:nvSpPr>
        <p:spPr>
          <a:xfrm>
            <a:off x="2743200" y="628650"/>
            <a:ext cx="6705600" cy="584775"/>
          </a:xfrm>
          <a:prstGeom prst="rect">
            <a:avLst/>
          </a:prstGeom>
          <a:noFill/>
        </p:spPr>
        <p:txBody>
          <a:bodyPr wrap="square" rtlCol="0">
            <a:spAutoFit/>
          </a:bodyPr>
          <a:lstStyle/>
          <a:p>
            <a:pPr algn="ctr"/>
            <a:r>
              <a:rPr lang="en-US" sz="3200" dirty="0">
                <a:solidFill>
                  <a:schemeClr val="bg1"/>
                </a:solidFill>
              </a:rPr>
              <a:t>Working the WORKING DEFINITIONS</a:t>
            </a:r>
          </a:p>
        </p:txBody>
      </p:sp>
      <p:cxnSp>
        <p:nvCxnSpPr>
          <p:cNvPr id="3" name="Straight Connector 2">
            <a:extLst>
              <a:ext uri="{FF2B5EF4-FFF2-40B4-BE49-F238E27FC236}">
                <a16:creationId xmlns:a16="http://schemas.microsoft.com/office/drawing/2014/main" id="{65115F89-92BF-427D-A441-7CB86F883636}"/>
              </a:ext>
            </a:extLst>
          </p:cNvPr>
          <p:cNvCxnSpPr/>
          <p:nvPr/>
        </p:nvCxnSpPr>
        <p:spPr>
          <a:xfrm>
            <a:off x="3276600" y="4419600"/>
            <a:ext cx="5715000"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TextBox 3">
            <a:extLst>
              <a:ext uri="{FF2B5EF4-FFF2-40B4-BE49-F238E27FC236}">
                <a16:creationId xmlns:a16="http://schemas.microsoft.com/office/drawing/2014/main" id="{C93061DB-0470-4205-B54B-19F89CC076A5}"/>
              </a:ext>
            </a:extLst>
          </p:cNvPr>
          <p:cNvSpPr txBox="1"/>
          <p:nvPr/>
        </p:nvSpPr>
        <p:spPr>
          <a:xfrm>
            <a:off x="914400" y="4497958"/>
            <a:ext cx="10668000" cy="1754326"/>
          </a:xfrm>
          <a:prstGeom prst="rect">
            <a:avLst/>
          </a:prstGeom>
          <a:noFill/>
        </p:spPr>
        <p:txBody>
          <a:bodyPr wrap="square" rtlCol="0">
            <a:spAutoFit/>
          </a:bodyPr>
          <a:lstStyle/>
          <a:p>
            <a:pPr algn="ctr" fontAlgn="base"/>
            <a:endParaRPr lang="en-US" dirty="0">
              <a:latin typeface="Georgia" panose="02040502050405020303" pitchFamily="18" charset="0"/>
            </a:endParaRPr>
          </a:p>
          <a:p>
            <a:pPr algn="ctr" fontAlgn="base"/>
            <a:r>
              <a:rPr lang="en-US" b="1" dirty="0">
                <a:solidFill>
                  <a:srgbClr val="C00000"/>
                </a:solidFill>
                <a:latin typeface="Georgia" panose="02040502050405020303" pitchFamily="18" charset="0"/>
              </a:rPr>
              <a:t>Whatever THRESHOLD of meaning, whatever the definitions of our words</a:t>
            </a:r>
          </a:p>
          <a:p>
            <a:pPr algn="ctr" fontAlgn="base"/>
            <a:r>
              <a:rPr lang="en-US" b="1" dirty="0">
                <a:solidFill>
                  <a:srgbClr val="C00000"/>
                </a:solidFill>
                <a:latin typeface="Georgia" panose="02040502050405020303" pitchFamily="18" charset="0"/>
              </a:rPr>
              <a:t>At the outset </a:t>
            </a:r>
            <a:r>
              <a:rPr lang="en-US" b="1">
                <a:solidFill>
                  <a:srgbClr val="C00000"/>
                </a:solidFill>
                <a:latin typeface="Georgia" panose="02040502050405020303" pitchFamily="18" charset="0"/>
              </a:rPr>
              <a:t>of DEIJ </a:t>
            </a:r>
            <a:r>
              <a:rPr lang="en-US" b="1" dirty="0">
                <a:solidFill>
                  <a:srgbClr val="C00000"/>
                </a:solidFill>
                <a:latin typeface="Georgia" panose="02040502050405020303" pitchFamily="18" charset="0"/>
              </a:rPr>
              <a:t>work:</a:t>
            </a:r>
          </a:p>
          <a:p>
            <a:pPr algn="ctr" fontAlgn="base"/>
            <a:r>
              <a:rPr lang="en-US" dirty="0">
                <a:latin typeface="Georgia" panose="02040502050405020303" pitchFamily="18" charset="0"/>
              </a:rPr>
              <a:t> </a:t>
            </a:r>
          </a:p>
          <a:p>
            <a:pPr algn="ctr" fontAlgn="base"/>
            <a:r>
              <a:rPr lang="en-US" dirty="0">
                <a:latin typeface="Georgia" panose="02040502050405020303" pitchFamily="18" charset="0"/>
              </a:rPr>
              <a:t>Share your definitions</a:t>
            </a:r>
          </a:p>
          <a:p>
            <a:pPr algn="ctr" fontAlgn="base"/>
            <a:r>
              <a:rPr lang="en-US" dirty="0">
                <a:latin typeface="Georgia" panose="02040502050405020303" pitchFamily="18" charset="0"/>
              </a:rPr>
              <a:t>Everyone knows what the collection of meaning is for your working group</a:t>
            </a:r>
          </a:p>
        </p:txBody>
      </p:sp>
    </p:spTree>
    <p:extLst>
      <p:ext uri="{BB962C8B-B14F-4D97-AF65-F5344CB8AC3E}">
        <p14:creationId xmlns:p14="http://schemas.microsoft.com/office/powerpoint/2010/main" val="37140707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rgbClr val="002060"/>
            </a:gs>
            <a:gs pos="34000">
              <a:schemeClr val="accent5">
                <a:lumMod val="40000"/>
                <a:lumOff val="60000"/>
              </a:schemeClr>
            </a:gs>
            <a:gs pos="84000">
              <a:schemeClr val="accent1">
                <a:lumMod val="45000"/>
                <a:lumOff val="55000"/>
              </a:schemeClr>
            </a:gs>
            <a:gs pos="100000">
              <a:srgbClr val="254A9B"/>
            </a:gs>
          </a:gsLst>
          <a:lin ang="5400000" scaled="1"/>
          <a:tileRect/>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2AD985-5B91-41D8-A976-7AF0A6920899}"/>
              </a:ext>
            </a:extLst>
          </p:cNvPr>
          <p:cNvSpPr txBox="1"/>
          <p:nvPr/>
        </p:nvSpPr>
        <p:spPr>
          <a:xfrm>
            <a:off x="914400" y="619780"/>
            <a:ext cx="10591800" cy="523220"/>
          </a:xfrm>
          <a:prstGeom prst="rect">
            <a:avLst/>
          </a:prstGeom>
          <a:noFill/>
        </p:spPr>
        <p:txBody>
          <a:bodyPr wrap="square" rtlCol="0">
            <a:spAutoFit/>
          </a:bodyPr>
          <a:lstStyle/>
          <a:p>
            <a:pPr algn="ctr"/>
            <a:r>
              <a:rPr lang="en-US" sz="2800" dirty="0">
                <a:solidFill>
                  <a:schemeClr val="bg1"/>
                </a:solidFill>
              </a:rPr>
              <a:t>CHARACTERISTICS of TU DOMINANT CULTURE</a:t>
            </a:r>
          </a:p>
        </p:txBody>
      </p:sp>
      <p:sp>
        <p:nvSpPr>
          <p:cNvPr id="11" name="TextBox 10">
            <a:extLst>
              <a:ext uri="{FF2B5EF4-FFF2-40B4-BE49-F238E27FC236}">
                <a16:creationId xmlns:a16="http://schemas.microsoft.com/office/drawing/2014/main" id="{777D061C-D061-45E8-9D4D-96391B1E8AFE}"/>
              </a:ext>
            </a:extLst>
          </p:cNvPr>
          <p:cNvSpPr txBox="1"/>
          <p:nvPr/>
        </p:nvSpPr>
        <p:spPr>
          <a:xfrm>
            <a:off x="533400" y="1788873"/>
            <a:ext cx="5410200" cy="4154727"/>
          </a:xfrm>
          <a:prstGeom prst="rect">
            <a:avLst/>
          </a:prstGeom>
          <a:noFill/>
        </p:spPr>
        <p:txBody>
          <a:bodyPr wrap="square">
            <a:spAutoFit/>
          </a:bodyPr>
          <a:lstStyle/>
          <a:p>
            <a:pPr marL="342900" marR="0" indent="-342900">
              <a:lnSpc>
                <a:spcPct val="115000"/>
              </a:lnSpc>
              <a:spcBef>
                <a:spcPts val="0"/>
              </a:spcBef>
              <a:spcAft>
                <a:spcPts val="1000"/>
              </a:spcAft>
              <a:buFont typeface="Wingdings" panose="05000000000000000000" pitchFamily="2" charset="2"/>
              <a:buChar char="q"/>
            </a:pPr>
            <a:r>
              <a:rPr lang="en-US" sz="20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THE ONLY REAL ANGLING IS FLY FISHING</a:t>
            </a:r>
          </a:p>
          <a:p>
            <a:pPr marL="342900" marR="0" indent="-342900">
              <a:lnSpc>
                <a:spcPct val="115000"/>
              </a:lnSpc>
              <a:spcBef>
                <a:spcPts val="0"/>
              </a:spcBef>
              <a:spcAft>
                <a:spcPts val="1000"/>
              </a:spcAft>
              <a:buFont typeface="Wingdings" panose="05000000000000000000" pitchFamily="2" charset="2"/>
              <a:buChar char="q"/>
            </a:pPr>
            <a:r>
              <a:rPr lang="en-US" sz="20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CATCH &amp; RELEASE SIGNALS VIRTUE</a:t>
            </a:r>
          </a:p>
          <a:p>
            <a:pPr marL="342900" marR="0" indent="-342900">
              <a:lnSpc>
                <a:spcPct val="115000"/>
              </a:lnSpc>
              <a:spcBef>
                <a:spcPts val="0"/>
              </a:spcBef>
              <a:spcAft>
                <a:spcPts val="1000"/>
              </a:spcAft>
              <a:buFont typeface="Wingdings" panose="05000000000000000000" pitchFamily="2" charset="2"/>
              <a:buChar char="q"/>
            </a:pPr>
            <a:r>
              <a:rPr lang="en-US" sz="20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MEET US WHERE WE ARE</a:t>
            </a:r>
          </a:p>
          <a:p>
            <a:pPr marL="342900" marR="0" indent="-342900">
              <a:lnSpc>
                <a:spcPct val="115000"/>
              </a:lnSpc>
              <a:spcBef>
                <a:spcPts val="0"/>
              </a:spcBef>
              <a:spcAft>
                <a:spcPts val="1000"/>
              </a:spcAft>
              <a:buFont typeface="Wingdings" panose="05000000000000000000" pitchFamily="2" charset="2"/>
              <a:buChar char="q"/>
            </a:pPr>
            <a:r>
              <a:rPr lang="en-US" sz="20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IT'S ALL ABOUT FLY FISHING</a:t>
            </a:r>
          </a:p>
          <a:p>
            <a:pPr marL="342900" marR="0" indent="-342900">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GEAR IS KING*</a:t>
            </a:r>
          </a:p>
          <a:p>
            <a:pPr marL="342900" marR="0" indent="-342900">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MEN’S CLUB* </a:t>
            </a:r>
          </a:p>
          <a:p>
            <a:pPr marL="342900" marR="0" indent="-342900">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*AND DON’T THE BOYS BE BRAGGIN’!</a:t>
            </a:r>
          </a:p>
          <a:p>
            <a:pPr marL="342900" marR="0" indent="-342900">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FLY FISHING RULES, EVERTHING ELSE (COLDWATER CONSERVATION) COMES AFTER</a:t>
            </a:r>
          </a:p>
        </p:txBody>
      </p:sp>
      <p:sp>
        <p:nvSpPr>
          <p:cNvPr id="2" name="TextBox 1">
            <a:extLst>
              <a:ext uri="{FF2B5EF4-FFF2-40B4-BE49-F238E27FC236}">
                <a16:creationId xmlns:a16="http://schemas.microsoft.com/office/drawing/2014/main" id="{C6A6CFE4-7517-75AD-D308-69978FDA6874}"/>
              </a:ext>
            </a:extLst>
          </p:cNvPr>
          <p:cNvSpPr txBox="1"/>
          <p:nvPr/>
        </p:nvSpPr>
        <p:spPr>
          <a:xfrm>
            <a:off x="5715000" y="1792621"/>
            <a:ext cx="6477000" cy="3672544"/>
          </a:xfrm>
          <a:prstGeom prst="rect">
            <a:avLst/>
          </a:prstGeom>
          <a:noFill/>
        </p:spPr>
        <p:txBody>
          <a:bodyPr wrap="square">
            <a:spAutoFit/>
          </a:bodyPr>
          <a:lstStyle/>
          <a:p>
            <a:pPr marL="342900" marR="0" indent="-342900">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FLY FISHING? OF COURSE! THEN WHERE DO YOU FISH?</a:t>
            </a:r>
          </a:p>
          <a:p>
            <a:pPr marL="342900" marR="0" indent="-342900">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THE FISH DON’T CARE (</a:t>
            </a:r>
            <a:r>
              <a:rPr lang="en-US" sz="14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HOW WE FISH</a:t>
            </a: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 BUT WE SURE DO</a:t>
            </a:r>
          </a:p>
          <a:p>
            <a:pPr marL="342900" marR="0" indent="-342900">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LET ME SHOW YOU HOW TO DO IT THE CORRECT WAY</a:t>
            </a:r>
          </a:p>
          <a:p>
            <a:pPr marL="342900" marR="0" indent="-342900">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DEI (CRAP) IS NOT WHAT WE DO</a:t>
            </a:r>
          </a:p>
          <a:p>
            <a:pPr marL="342900" marR="0" indent="-342900">
              <a:lnSpc>
                <a:spcPct val="115000"/>
              </a:lnSpc>
              <a:spcBef>
                <a:spcPts val="0"/>
              </a:spcBef>
              <a:spcAft>
                <a:spcPts val="1000"/>
              </a:spcAft>
              <a:buFont typeface="Wingdings" panose="05000000000000000000" pitchFamily="2" charset="2"/>
              <a:buChar char="q"/>
            </a:pPr>
            <a:r>
              <a:rPr lang="en-US"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SENIORITY RULES</a:t>
            </a:r>
          </a:p>
          <a:p>
            <a:pPr marL="342900" marR="0" indent="-342900">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JUST WANT MY OL’ CLUB</a:t>
            </a:r>
          </a:p>
          <a:p>
            <a:pPr marL="342900" marR="0" indent="-342900">
              <a:lnSpc>
                <a:spcPct val="115000"/>
              </a:lnSpc>
              <a:spcBef>
                <a:spcPts val="0"/>
              </a:spcBef>
              <a:spcAft>
                <a:spcPts val="1000"/>
              </a:spcAft>
              <a:buFont typeface="Wingdings" panose="05000000000000000000" pitchFamily="2" charset="2"/>
              <a:buChar char="q"/>
            </a:pPr>
            <a:r>
              <a:rPr lang="en-US" sz="2000" b="1" dirty="0">
                <a:solidFill>
                  <a:srgbClr val="58267E"/>
                </a:solidFill>
                <a:effectLst/>
                <a:latin typeface="Calibri" panose="020F0502020204030204" pitchFamily="34" charset="0"/>
                <a:ea typeface="Calibri" panose="020F0502020204030204" pitchFamily="34" charset="0"/>
                <a:cs typeface="Times New Roman" panose="02020603050405020304" pitchFamily="18" charset="0"/>
              </a:rPr>
              <a:t>EVEN WHEN WE ARE BEING INCLUSIVE, WE ARE FAR LESS INCLUSIVE THAN WE THINK WE ARE</a:t>
            </a:r>
          </a:p>
        </p:txBody>
      </p:sp>
    </p:spTree>
    <p:extLst>
      <p:ext uri="{BB962C8B-B14F-4D97-AF65-F5344CB8AC3E}">
        <p14:creationId xmlns:p14="http://schemas.microsoft.com/office/powerpoint/2010/main" val="21935657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rgbClr val="002060"/>
            </a:gs>
            <a:gs pos="44000">
              <a:schemeClr val="accent5">
                <a:lumMod val="40000"/>
                <a:lumOff val="60000"/>
              </a:schemeClr>
            </a:gs>
            <a:gs pos="74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2AD985-5B91-41D8-A976-7AF0A6920899}"/>
              </a:ext>
            </a:extLst>
          </p:cNvPr>
          <p:cNvSpPr txBox="1"/>
          <p:nvPr/>
        </p:nvSpPr>
        <p:spPr>
          <a:xfrm>
            <a:off x="914400" y="259561"/>
            <a:ext cx="10591800" cy="523220"/>
          </a:xfrm>
          <a:prstGeom prst="rect">
            <a:avLst/>
          </a:prstGeom>
          <a:noFill/>
        </p:spPr>
        <p:txBody>
          <a:bodyPr wrap="square" rtlCol="0">
            <a:spAutoFit/>
          </a:bodyPr>
          <a:lstStyle/>
          <a:p>
            <a:pPr algn="ctr"/>
            <a:r>
              <a:rPr lang="en-US" sz="2800" dirty="0">
                <a:solidFill>
                  <a:schemeClr val="bg1"/>
                </a:solidFill>
              </a:rPr>
              <a:t>Arc of DEI WORKSHOPPING: Forming the FOUNDATION of DEI WORK</a:t>
            </a:r>
          </a:p>
        </p:txBody>
      </p:sp>
      <p:sp>
        <p:nvSpPr>
          <p:cNvPr id="11" name="TextBox 10">
            <a:extLst>
              <a:ext uri="{FF2B5EF4-FFF2-40B4-BE49-F238E27FC236}">
                <a16:creationId xmlns:a16="http://schemas.microsoft.com/office/drawing/2014/main" id="{777D061C-D061-45E8-9D4D-96391B1E8AFE}"/>
              </a:ext>
            </a:extLst>
          </p:cNvPr>
          <p:cNvSpPr txBox="1"/>
          <p:nvPr/>
        </p:nvSpPr>
        <p:spPr>
          <a:xfrm>
            <a:off x="1600200" y="914400"/>
            <a:ext cx="10365606" cy="5578707"/>
          </a:xfrm>
          <a:prstGeom prst="rect">
            <a:avLst/>
          </a:prstGeom>
          <a:noFill/>
        </p:spPr>
        <p:txBody>
          <a:bodyPr wrap="square">
            <a:spAutoFit/>
          </a:bodyPr>
          <a:lstStyle/>
          <a:p>
            <a:pPr marL="0" marR="0">
              <a:lnSpc>
                <a:spcPct val="115000"/>
              </a:lnSpc>
              <a:spcBef>
                <a:spcPts val="0"/>
              </a:spcBef>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Point 1: </a:t>
            </a:r>
            <a:r>
              <a:rPr lang="en-US" sz="1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ESSENTIAL TOOLS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for DEI Work</a:t>
            </a:r>
            <a:endParaRPr lang="en-US" sz="1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Working AGREEMENTS (creating </a:t>
            </a:r>
            <a:r>
              <a:rPr lang="en-US" sz="1600" b="1" dirty="0">
                <a:latin typeface="Calibri" panose="020F0502020204030204" pitchFamily="34" charset="0"/>
                <a:ea typeface="Calibri" panose="020F0502020204030204" pitchFamily="34" charset="0"/>
                <a:cs typeface="Times New Roman" panose="02020603050405020304" pitchFamily="18" charset="0"/>
              </a:rPr>
              <a:t>b</a:t>
            </a:r>
            <a:r>
              <a:rPr lang="en-US" sz="1600" b="1" dirty="0">
                <a:effectLst/>
                <a:latin typeface="Calibri" panose="020F0502020204030204" pitchFamily="34" charset="0"/>
                <a:ea typeface="Calibri" panose="020F0502020204030204" pitchFamily="34" charset="0"/>
                <a:cs typeface="Times New Roman" panose="02020603050405020304" pitchFamily="18" charset="0"/>
              </a:rPr>
              <a:t>rave space/fundamental for </a:t>
            </a:r>
            <a:r>
              <a:rPr lang="en-US" sz="1600" b="1" dirty="0">
                <a:latin typeface="Calibri" panose="020F0502020204030204" pitchFamily="34" charset="0"/>
                <a:ea typeface="Calibri" panose="020F0502020204030204" pitchFamily="34" charset="0"/>
                <a:cs typeface="Times New Roman" panose="02020603050405020304" pitchFamily="18" charset="0"/>
              </a:rPr>
              <a:t>r</a:t>
            </a:r>
            <a:r>
              <a:rPr lang="en-US" sz="1600" b="1" dirty="0">
                <a:effectLst/>
                <a:latin typeface="Calibri" panose="020F0502020204030204" pitchFamily="34" charset="0"/>
                <a:ea typeface="Calibri" panose="020F0502020204030204" pitchFamily="34" charset="0"/>
                <a:cs typeface="Times New Roman" panose="02020603050405020304" pitchFamily="18" charset="0"/>
              </a:rPr>
              <a:t>esilience)</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CHECK-IN (establishing human </a:t>
            </a:r>
            <a:r>
              <a:rPr lang="en-US" sz="1600" b="1" dirty="0">
                <a:latin typeface="Calibri" panose="020F0502020204030204" pitchFamily="34" charset="0"/>
                <a:ea typeface="Calibri" panose="020F0502020204030204" pitchFamily="34" charset="0"/>
                <a:cs typeface="Times New Roman" panose="02020603050405020304" pitchFamily="18" charset="0"/>
              </a:rPr>
              <a:t>c</a:t>
            </a:r>
            <a:r>
              <a:rPr lang="en-US" sz="1600" b="1" dirty="0">
                <a:effectLst/>
                <a:latin typeface="Calibri" panose="020F0502020204030204" pitchFamily="34" charset="0"/>
                <a:ea typeface="Calibri" panose="020F0502020204030204" pitchFamily="34" charset="0"/>
                <a:cs typeface="Times New Roman" panose="02020603050405020304" pitchFamily="18" charset="0"/>
              </a:rPr>
              <a:t>onnection/</a:t>
            </a:r>
            <a:r>
              <a:rPr lang="en-US" sz="1600" b="1" dirty="0">
                <a:latin typeface="Calibri" panose="020F0502020204030204" pitchFamily="34" charset="0"/>
                <a:ea typeface="Calibri" panose="020F0502020204030204" pitchFamily="34" charset="0"/>
                <a:cs typeface="Times New Roman" panose="02020603050405020304" pitchFamily="18" charset="0"/>
              </a:rPr>
              <a:t>fu</a:t>
            </a:r>
            <a:r>
              <a:rPr lang="en-US" sz="1600" b="1" dirty="0">
                <a:effectLst/>
                <a:latin typeface="Calibri" panose="020F0502020204030204" pitchFamily="34" charset="0"/>
                <a:ea typeface="Calibri" panose="020F0502020204030204" pitchFamily="34" charset="0"/>
                <a:cs typeface="Times New Roman" panose="02020603050405020304" pitchFamily="18" charset="0"/>
              </a:rPr>
              <a:t>ndamental for resilience)</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Working DEFINITIONS (</a:t>
            </a:r>
            <a:r>
              <a:rPr lang="en-US" sz="1600" b="1" dirty="0">
                <a:latin typeface="Calibri" panose="020F0502020204030204" pitchFamily="34" charset="0"/>
                <a:ea typeface="Calibri" panose="020F0502020204030204" pitchFamily="34" charset="0"/>
                <a:cs typeface="Times New Roman" panose="02020603050405020304" pitchFamily="18" charset="0"/>
              </a:rPr>
              <a:t>co</a:t>
            </a:r>
            <a:r>
              <a:rPr lang="en-US" sz="1600" b="1" dirty="0">
                <a:effectLst/>
                <a:latin typeface="Calibri" panose="020F0502020204030204" pitchFamily="34" charset="0"/>
                <a:ea typeface="Calibri" panose="020F0502020204030204" pitchFamily="34" charset="0"/>
                <a:cs typeface="Times New Roman" panose="02020603050405020304" pitchFamily="18" charset="0"/>
              </a:rPr>
              <a:t>mmon: language/</a:t>
            </a:r>
            <a:r>
              <a:rPr lang="en-US" sz="1600" b="1" dirty="0">
                <a:latin typeface="Calibri" panose="020F0502020204030204" pitchFamily="34" charset="0"/>
                <a:ea typeface="Calibri" panose="020F0502020204030204" pitchFamily="34" charset="0"/>
                <a:cs typeface="Times New Roman" panose="02020603050405020304" pitchFamily="18" charset="0"/>
              </a:rPr>
              <a:t>k</a:t>
            </a:r>
            <a:r>
              <a:rPr lang="en-US" sz="1600" b="1" dirty="0">
                <a:effectLst/>
                <a:latin typeface="Calibri" panose="020F0502020204030204" pitchFamily="34" charset="0"/>
                <a:ea typeface="Calibri" panose="020F0502020204030204" pitchFamily="34" charset="0"/>
                <a:cs typeface="Times New Roman" panose="02020603050405020304" pitchFamily="18" charset="0"/>
              </a:rPr>
              <a:t>nowledge/</a:t>
            </a:r>
            <a:r>
              <a:rPr lang="en-US" sz="1600" b="1" dirty="0">
                <a:latin typeface="Calibri" panose="020F0502020204030204" pitchFamily="34" charset="0"/>
                <a:ea typeface="Calibri" panose="020F0502020204030204" pitchFamily="34" charset="0"/>
                <a:cs typeface="Times New Roman" panose="02020603050405020304" pitchFamily="18" charset="0"/>
              </a:rPr>
              <a:t>u</a:t>
            </a:r>
            <a:r>
              <a:rPr lang="en-US" sz="1600" b="1" dirty="0">
                <a:effectLst/>
                <a:latin typeface="Calibri" panose="020F0502020204030204" pitchFamily="34" charset="0"/>
                <a:ea typeface="Calibri" panose="020F0502020204030204" pitchFamily="34" charset="0"/>
                <a:cs typeface="Times New Roman" panose="02020603050405020304" pitchFamily="18" charset="0"/>
              </a:rPr>
              <a:t>nderstanding/starting place)</a:t>
            </a:r>
          </a:p>
          <a:p>
            <a:pPr marL="0" marR="0">
              <a:lnSpc>
                <a:spcPct val="115000"/>
              </a:lnSpc>
              <a:spcBef>
                <a:spcPts val="0"/>
              </a:spcBef>
            </a:pP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Point 2: </a:t>
            </a:r>
            <a:r>
              <a:rPr lang="en-US" sz="1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RESILIENCE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(individual &amp; group; </a:t>
            </a:r>
            <a:r>
              <a:rPr lang="en-US" sz="1600" b="1" dirty="0">
                <a:latin typeface="Calibri" panose="020F0502020204030204" pitchFamily="34" charset="0"/>
                <a:ea typeface="Calibri" panose="020F0502020204030204" pitchFamily="34" charset="0"/>
                <a:cs typeface="Times New Roman" panose="02020603050405020304" pitchFamily="18" charset="0"/>
              </a:rPr>
              <a:t>human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brain/neurology &amp; culture)</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CORE IDENTITY: deeply held; constructively immutable; </a:t>
            </a:r>
            <a:r>
              <a:rPr lang="en-US" sz="1600" b="1" dirty="0">
                <a:latin typeface="Calibri" panose="020F0502020204030204" pitchFamily="34" charset="0"/>
                <a:ea typeface="Calibri" panose="020F0502020204030204" pitchFamily="34" charset="0"/>
                <a:cs typeface="Times New Roman" panose="02020603050405020304" pitchFamily="18" charset="0"/>
              </a:rPr>
              <a:t>a</a:t>
            </a:r>
            <a:r>
              <a:rPr lang="en-US" sz="1600" b="1" dirty="0">
                <a:effectLst/>
                <a:latin typeface="Calibri" panose="020F0502020204030204" pitchFamily="34" charset="0"/>
                <a:ea typeface="Calibri" panose="020F0502020204030204" pitchFamily="34" charset="0"/>
                <a:cs typeface="Times New Roman" panose="02020603050405020304" pitchFamily="18" charset="0"/>
              </a:rPr>
              <a:t>nything that might touch </a:t>
            </a:r>
            <a:r>
              <a:rPr lang="en-US" sz="1600" b="1" dirty="0">
                <a:latin typeface="Calibri" panose="020F0502020204030204" pitchFamily="34" charset="0"/>
                <a:ea typeface="Calibri" panose="020F0502020204030204" pitchFamily="34" charset="0"/>
                <a:cs typeface="Times New Roman" panose="02020603050405020304" pitchFamily="18" charset="0"/>
              </a:rPr>
              <a:t>=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potential threat</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AFFINITY: lived experience; empathy; connection; joy; pleasure; implicit association/unconscious bias</a:t>
            </a:r>
          </a:p>
          <a:p>
            <a:pPr marL="285750" indent="-285750">
              <a:lnSpc>
                <a:spcPct val="115000"/>
              </a:lnSpc>
              <a:spcAft>
                <a:spcPts val="1000"/>
              </a:spcAft>
              <a:buFont typeface="Wingdings" panose="05000000000000000000" pitchFamily="2" charset="2"/>
              <a:buChar char="q"/>
            </a:pPr>
            <a:r>
              <a:rPr lang="en-US" sz="1600" b="1" dirty="0">
                <a:latin typeface="Calibri" panose="020F0502020204030204" pitchFamily="34" charset="0"/>
                <a:ea typeface="Calibri" panose="020F0502020204030204" pitchFamily="34" charset="0"/>
                <a:cs typeface="Times New Roman" panose="02020603050405020304" pitchFamily="18" charset="0"/>
              </a:rPr>
              <a:t>TRAUMA INFORMED: managing trauma, silhouettes - individual, generational;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destabilizing; avoiding pain</a:t>
            </a:r>
          </a:p>
          <a:p>
            <a:pPr marL="0" marR="0">
              <a:lnSpc>
                <a:spcPct val="115000"/>
              </a:lnSpc>
              <a:spcBef>
                <a:spcPts val="0"/>
              </a:spcBef>
            </a:pP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Point 3: </a:t>
            </a:r>
            <a:r>
              <a:rPr lang="en-US" sz="1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ELEMENTAL PRACTICE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(experiential education; growth – holding lessons learned – from failure &amp; success)</a:t>
            </a:r>
          </a:p>
          <a:p>
            <a:pPr marL="285750" marR="0" indent="-285750">
              <a:lnSpc>
                <a:spcPct val="115000"/>
              </a:lnSpc>
              <a:spcBef>
                <a:spcPts val="0"/>
              </a:spcBef>
              <a:spcAft>
                <a:spcPts val="1000"/>
              </a:spcAft>
              <a:buFont typeface="Wingdings" panose="05000000000000000000" pitchFamily="2" charset="2"/>
              <a:buChar char="q"/>
            </a:pPr>
            <a:r>
              <a:rPr lang="en-US" sz="1600" b="1" dirty="0">
                <a:latin typeface="Calibri" panose="020F0502020204030204" pitchFamily="34" charset="0"/>
                <a:ea typeface="Calibri" panose="020F0502020204030204" pitchFamily="34" charset="0"/>
                <a:cs typeface="Times New Roman" panose="02020603050405020304" pitchFamily="18" charset="0"/>
              </a:rPr>
              <a:t>REQUIRES WORK: individual,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group/organizational, &amp; eventually systemic; adapting from lessons learned</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EFFICIENT DISCOMFORT: candor; vulnerability; challenge; obstacle; opposition; tension; disturbance; conflict </a:t>
            </a:r>
          </a:p>
          <a:p>
            <a:pPr marL="285750" marR="0" indent="-285750">
              <a:lnSpc>
                <a:spcPct val="115000"/>
              </a:lnSpc>
              <a:spcBef>
                <a:spcPts val="0"/>
              </a:spcBef>
              <a:spcAft>
                <a:spcPts val="1000"/>
              </a:spcAft>
              <a:buFont typeface="Wingdings" panose="05000000000000000000" pitchFamily="2" charset="2"/>
              <a:buChar char="q"/>
            </a:pPr>
            <a:r>
              <a:rPr lang="en-US" sz="1600" b="1" dirty="0">
                <a:effectLst/>
                <a:latin typeface="Calibri" panose="020F0502020204030204" pitchFamily="34" charset="0"/>
                <a:ea typeface="Calibri" panose="020F0502020204030204" pitchFamily="34" charset="0"/>
                <a:cs typeface="Times New Roman" panose="02020603050405020304" pitchFamily="18" charset="0"/>
              </a:rPr>
              <a:t>USE YOUR </a:t>
            </a:r>
            <a:r>
              <a:rPr lang="en-US" sz="1600" b="1" dirty="0">
                <a:latin typeface="Calibri" panose="020F0502020204030204" pitchFamily="34" charset="0"/>
                <a:ea typeface="Calibri" panose="020F0502020204030204" pitchFamily="34" charset="0"/>
                <a:cs typeface="Times New Roman" panose="02020603050405020304" pitchFamily="18" charset="0"/>
              </a:rPr>
              <a:t>RESOURCES (HUMAN/NATURAL):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lived experience; empathy; </a:t>
            </a:r>
            <a:r>
              <a:rPr lang="en-US" sz="1600" b="1" dirty="0">
                <a:latin typeface="Calibri" panose="020F0502020204030204" pitchFamily="34" charset="0"/>
                <a:ea typeface="Calibri" panose="020F0502020204030204" pitchFamily="34" charset="0"/>
                <a:cs typeface="Times New Roman" panose="02020603050405020304" pitchFamily="18" charset="0"/>
              </a:rPr>
              <a:t>kinship; leadership</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allyship; partnership; followership; interconnection; inner connection; trust; celebration</a:t>
            </a:r>
          </a:p>
        </p:txBody>
      </p:sp>
      <p:sp>
        <p:nvSpPr>
          <p:cNvPr id="7" name="Sun 6">
            <a:extLst>
              <a:ext uri="{FF2B5EF4-FFF2-40B4-BE49-F238E27FC236}">
                <a16:creationId xmlns:a16="http://schemas.microsoft.com/office/drawing/2014/main" id="{9C813B50-C8D0-4D69-AED9-E6F082B027B6}"/>
              </a:ext>
            </a:extLst>
          </p:cNvPr>
          <p:cNvSpPr/>
          <p:nvPr/>
        </p:nvSpPr>
        <p:spPr>
          <a:xfrm>
            <a:off x="1297988" y="965462"/>
            <a:ext cx="228600" cy="228600"/>
          </a:xfrm>
          <a:prstGeom prst="sun">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un 13">
            <a:extLst>
              <a:ext uri="{FF2B5EF4-FFF2-40B4-BE49-F238E27FC236}">
                <a16:creationId xmlns:a16="http://schemas.microsoft.com/office/drawing/2014/main" id="{3C3C2F18-50A3-4595-8C52-7056720AD018}"/>
              </a:ext>
            </a:extLst>
          </p:cNvPr>
          <p:cNvSpPr/>
          <p:nvPr/>
        </p:nvSpPr>
        <p:spPr>
          <a:xfrm>
            <a:off x="1296693" y="2743200"/>
            <a:ext cx="228600" cy="228600"/>
          </a:xfrm>
          <a:prstGeom prst="sun">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un 15">
            <a:extLst>
              <a:ext uri="{FF2B5EF4-FFF2-40B4-BE49-F238E27FC236}">
                <a16:creationId xmlns:a16="http://schemas.microsoft.com/office/drawing/2014/main" id="{97800599-04A1-414A-A00C-05801C1648C0}"/>
              </a:ext>
            </a:extLst>
          </p:cNvPr>
          <p:cNvSpPr/>
          <p:nvPr/>
        </p:nvSpPr>
        <p:spPr>
          <a:xfrm>
            <a:off x="1295400" y="4495800"/>
            <a:ext cx="228600" cy="228600"/>
          </a:xfrm>
          <a:prstGeom prst="sun">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48908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ed block graphicsTF67688395 (1).potx" id="{43BA87EF-187A-46CD-BB0D-75E18524845E}" vid="{3FC8707F-E315-4292-9E38-72D99E8B5C1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B097A497321FA4898C909A67A63357B" ma:contentTypeVersion="15" ma:contentTypeDescription="Create a new document." ma:contentTypeScope="" ma:versionID="029cf881920764a3cc6fd4812a410e19">
  <xsd:schema xmlns:xsd="http://www.w3.org/2001/XMLSchema" xmlns:xs="http://www.w3.org/2001/XMLSchema" xmlns:p="http://schemas.microsoft.com/office/2006/metadata/properties" xmlns:ns3="9f377e86-0ace-46d4-81b7-7daa4328720a" xmlns:ns4="3bb8a358-3ba5-42b2-9550-534c692fae3f" targetNamespace="http://schemas.microsoft.com/office/2006/metadata/properties" ma:root="true" ma:fieldsID="f2f25f373509fc0bd1c57c785502ba5d" ns3:_="" ns4:_="">
    <xsd:import namespace="9f377e86-0ace-46d4-81b7-7daa4328720a"/>
    <xsd:import namespace="3bb8a358-3ba5-42b2-9550-534c692fae3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element ref="ns3:MediaServiceObjectDetectorVersion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377e86-0ace-46d4-81b7-7daa4328720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bb8a358-3ba5-42b2-9550-534c692fae3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f377e86-0ace-46d4-81b7-7daa4328720a" xsi:nil="true"/>
  </documentManagement>
</p:properties>
</file>

<file path=customXml/itemProps1.xml><?xml version="1.0" encoding="utf-8"?>
<ds:datastoreItem xmlns:ds="http://schemas.openxmlformats.org/officeDocument/2006/customXml" ds:itemID="{A0EB2877-8A1A-4862-B706-27C660840463}">
  <ds:schemaRefs>
    <ds:schemaRef ds:uri="http://schemas.microsoft.com/sharepoint/v3/contenttype/forms"/>
  </ds:schemaRefs>
</ds:datastoreItem>
</file>

<file path=customXml/itemProps2.xml><?xml version="1.0" encoding="utf-8"?>
<ds:datastoreItem xmlns:ds="http://schemas.openxmlformats.org/officeDocument/2006/customXml" ds:itemID="{924D80F5-09EF-4F08-AE85-E9B6A6C99D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377e86-0ace-46d4-81b7-7daa4328720a"/>
    <ds:schemaRef ds:uri="3bb8a358-3ba5-42b2-9550-534c692fae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DF7A42-3E57-4575-9E9D-286CB1090B49}">
  <ds:schemaRefs>
    <ds:schemaRef ds:uri="3bb8a358-3ba5-42b2-9550-534c692fae3f"/>
    <ds:schemaRef ds:uri="http://schemas.microsoft.com/office/2006/metadata/properties"/>
    <ds:schemaRef ds:uri="http://purl.org/dc/dcmitype/"/>
    <ds:schemaRef ds:uri="http://purl.org/dc/terms/"/>
    <ds:schemaRef ds:uri="http://purl.org/dc/elements/1.1/"/>
    <ds:schemaRef ds:uri="http://www.w3.org/XML/1998/namespace"/>
    <ds:schemaRef ds:uri="9f377e86-0ace-46d4-81b7-7daa4328720a"/>
    <ds:schemaRef ds:uri="http://schemas.microsoft.com/office/2006/documentManagement/typ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Ion Boardroom</Template>
  <TotalTime>0</TotalTime>
  <Words>1005</Words>
  <Application>Microsoft Office PowerPoint</Application>
  <PresentationFormat>Widescreen</PresentationFormat>
  <Paragraphs>87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Georgia</vt:lpstr>
      <vt:lpstr>Times</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2019-04-06T03:50:06Z</dcterms:created>
  <dcterms:modified xsi:type="dcterms:W3CDTF">2024-05-17T14:09:47Z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0x0101008B097A497321FA4898C909A67A63357B</vt:lpwstr>
  </property>
</Properties>
</file>